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9" r:id="rId5"/>
    <p:sldMasterId id="2147493467" r:id="rId6"/>
  </p:sldMasterIdLst>
  <p:notesMasterIdLst>
    <p:notesMasterId r:id="rId32"/>
  </p:notesMasterIdLst>
  <p:handoutMasterIdLst>
    <p:handoutMasterId r:id="rId33"/>
  </p:handoutMasterIdLst>
  <p:sldIdLst>
    <p:sldId id="259" r:id="rId7"/>
    <p:sldId id="884" r:id="rId8"/>
    <p:sldId id="257" r:id="rId9"/>
    <p:sldId id="886" r:id="rId10"/>
    <p:sldId id="881" r:id="rId11"/>
    <p:sldId id="887" r:id="rId12"/>
    <p:sldId id="882" r:id="rId13"/>
    <p:sldId id="883" r:id="rId14"/>
    <p:sldId id="295" r:id="rId15"/>
    <p:sldId id="297" r:id="rId16"/>
    <p:sldId id="888" r:id="rId17"/>
    <p:sldId id="885" r:id="rId18"/>
    <p:sldId id="889" r:id="rId19"/>
    <p:sldId id="314" r:id="rId20"/>
    <p:sldId id="873" r:id="rId21"/>
    <p:sldId id="877" r:id="rId22"/>
    <p:sldId id="878" r:id="rId23"/>
    <p:sldId id="890" r:id="rId24"/>
    <p:sldId id="875" r:id="rId25"/>
    <p:sldId id="323" r:id="rId26"/>
    <p:sldId id="876" r:id="rId27"/>
    <p:sldId id="879" r:id="rId28"/>
    <p:sldId id="324" r:id="rId29"/>
    <p:sldId id="296" r:id="rId30"/>
    <p:sldId id="311" r:id="rId31"/>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00E42"/>
    <a:srgbClr val="0F1938"/>
    <a:srgbClr val="002868"/>
    <a:srgbClr val="100E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D17CC6-F0A5-B24B-A3D8-9CD04A4C5349}" v="3" dt="2022-04-19T11:16:55.5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9" autoAdjust="0"/>
    <p:restoredTop sz="85436" autoAdjust="0"/>
  </p:normalViewPr>
  <p:slideViewPr>
    <p:cSldViewPr snapToGrid="0" snapToObjects="1">
      <p:cViewPr varScale="1">
        <p:scale>
          <a:sx n="149" d="100"/>
          <a:sy n="149" d="100"/>
        </p:scale>
        <p:origin x="1482" y="120"/>
      </p:cViewPr>
      <p:guideLst>
        <p:guide orient="horz" pos="1620"/>
        <p:guide pos="2880"/>
      </p:guideLst>
    </p:cSldViewPr>
  </p:slideViewPr>
  <p:outlineViewPr>
    <p:cViewPr>
      <p:scale>
        <a:sx n="33" d="100"/>
        <a:sy n="33" d="100"/>
      </p:scale>
      <p:origin x="0" y="-1624"/>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a:solidFill>
                  <a:schemeClr val="tx1"/>
                </a:solidFill>
              </a:rPr>
              <a:t>% of Total Funds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of Total Funds</c:v>
                </c:pt>
              </c:strCache>
            </c:strRef>
          </c:tx>
          <c:spPr>
            <a:solidFill>
              <a:srgbClr val="100E42"/>
            </a:solidFill>
          </c:spPr>
          <c:dPt>
            <c:idx val="0"/>
            <c:bubble3D val="0"/>
            <c:spPr>
              <a:solidFill>
                <a:srgbClr val="100E2F"/>
              </a:solidFill>
              <a:ln w="19050">
                <a:solidFill>
                  <a:schemeClr val="lt1"/>
                </a:solidFill>
              </a:ln>
              <a:effectLst/>
            </c:spPr>
            <c:extLst>
              <c:ext xmlns:c16="http://schemas.microsoft.com/office/drawing/2014/chart" uri="{C3380CC4-5D6E-409C-BE32-E72D297353CC}">
                <c16:uniqueId val="{00000002-AC36-FB4B-AD48-0EBE8E773E99}"/>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AC36-FB4B-AD48-0EBE8E773E99}"/>
              </c:ext>
            </c:extLst>
          </c:dPt>
          <c:dLbls>
            <c:dLbl>
              <c:idx val="0"/>
              <c:tx>
                <c:rich>
                  <a:bodyPr/>
                  <a:lstStyle/>
                  <a:p>
                    <a:fld id="{79ED2223-D8C2-2247-BEDF-9DF7A0578DE3}" type="VALUE">
                      <a:rPr lang="en-US" smtClean="0"/>
                      <a:pPr/>
                      <a:t>[VALUE]</a:t>
                    </a:fld>
                    <a:r>
                      <a:rPr lang="en-US"/>
                      <a:t> </a:t>
                    </a:r>
                  </a:p>
                  <a:p>
                    <a:r>
                      <a:rPr lang="en-US"/>
                      <a:t>$400M</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C36-FB4B-AD48-0EBE8E773E99}"/>
                </c:ext>
              </c:extLst>
            </c:dLbl>
            <c:dLbl>
              <c:idx val="1"/>
              <c:tx>
                <c:rich>
                  <a:bodyPr/>
                  <a:lstStyle/>
                  <a:p>
                    <a:fld id="{53CF5BD6-D1A5-3049-97C3-E1BBBE290E42}" type="VALUE">
                      <a:rPr lang="en-US" smtClean="0"/>
                      <a:pPr/>
                      <a:t>[VALUE]</a:t>
                    </a:fld>
                    <a:endParaRPr lang="en-US"/>
                  </a:p>
                  <a:p>
                    <a:r>
                      <a:rPr lang="en-US"/>
                      <a:t>($150M) </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C36-FB4B-AD48-0EBE8E773E9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Implementation Grants </c:v>
                </c:pt>
                <c:pt idx="1">
                  <c:v>IAC-related outreach </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0-AC36-FB4B-AD48-0EBE8E773E9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05"/>
          <c:y val="0.87630699664915601"/>
          <c:w val="0.60437017994858611"/>
          <c:h val="0.1236930033508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D10BE6C-4C0C-8046-BBFD-371AD798216A}" type="datetimeFigureOut">
              <a:rPr lang="en-US" smtClean="0"/>
              <a:t>6/23/2022</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C9EFCB1-D51F-8E41-88AA-D42180FBBA78}" type="slidenum">
              <a:rPr lang="en-US" smtClean="0"/>
              <a:t>‹#›</a:t>
            </a:fld>
            <a:endParaRPr lang="en-US"/>
          </a:p>
        </p:txBody>
      </p:sp>
    </p:spTree>
    <p:extLst>
      <p:ext uri="{BB962C8B-B14F-4D97-AF65-F5344CB8AC3E}">
        <p14:creationId xmlns:p14="http://schemas.microsoft.com/office/powerpoint/2010/main" val="73500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A711620-C6FB-44F4-9D78-136336B75FEF}" type="datetimeFigureOut">
              <a:rPr lang="en-US" smtClean="0"/>
              <a:t>6/23/2022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7D9BA90-CF4A-4D40-80D7-3EFCA6048478}" type="slidenum">
              <a:rPr lang="en-US" smtClean="0"/>
              <a:t>‹#›</a:t>
            </a:fld>
            <a:endParaRPr lang="en-US"/>
          </a:p>
        </p:txBody>
      </p:sp>
    </p:spTree>
    <p:extLst>
      <p:ext uri="{BB962C8B-B14F-4D97-AF65-F5344CB8AC3E}">
        <p14:creationId xmlns:p14="http://schemas.microsoft.com/office/powerpoint/2010/main" val="412436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ac.university/#databa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1</a:t>
            </a:fld>
            <a:endParaRPr lang="en-US"/>
          </a:p>
        </p:txBody>
      </p:sp>
    </p:spTree>
    <p:extLst>
      <p:ext uri="{BB962C8B-B14F-4D97-AF65-F5344CB8AC3E}">
        <p14:creationId xmlns:p14="http://schemas.microsoft.com/office/powerpoint/2010/main" val="3556449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10</a:t>
            </a:fld>
            <a:endParaRPr lang="en-US"/>
          </a:p>
        </p:txBody>
      </p:sp>
    </p:spTree>
    <p:extLst>
      <p:ext uri="{BB962C8B-B14F-4D97-AF65-F5344CB8AC3E}">
        <p14:creationId xmlns:p14="http://schemas.microsoft.com/office/powerpoint/2010/main" val="123585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11</a:t>
            </a:fld>
            <a:endParaRPr lang="en-US"/>
          </a:p>
        </p:txBody>
      </p:sp>
    </p:spTree>
    <p:extLst>
      <p:ext uri="{BB962C8B-B14F-4D97-AF65-F5344CB8AC3E}">
        <p14:creationId xmlns:p14="http://schemas.microsoft.com/office/powerpoint/2010/main" val="872925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National Association of Manufacturers (NAM), there are over 5,000 manufacturers in Connecticut (3,796) and Rhode Island (1,299), who employ about 200,000 people, with more than $36 billion manufacturing output combined in 2018. Long Island, NY, has over 3,000 manufacturing companies.</a:t>
            </a:r>
          </a:p>
          <a:p>
            <a:endParaRPr lang="en-US" dirty="0"/>
          </a:p>
          <a:p>
            <a:r>
              <a:rPr lang="en-US" dirty="0"/>
              <a:t>Only 37 assessments in CT in the since 2011, only 8 in the last five years; as for RI, only 10 assessments have been carried out in the last 20 years.</a:t>
            </a:r>
          </a:p>
          <a:p>
            <a:endParaRPr lang="en-US" dirty="0"/>
          </a:p>
          <a:p>
            <a:r>
              <a:rPr lang="en-US" dirty="0"/>
              <a:t>The manufacturing industries in this area are diverse, including fabricated metals, transportation equipment, chemicals, industrial machinery, computers and electronics, food and beverage, rubber/plastics, and primary metals. Among them, advanced manufacturing has a significant</a:t>
            </a:r>
          </a:p>
          <a:p>
            <a:r>
              <a:rPr lang="en-US" dirty="0"/>
              <a:t>presence, with aerospace manufacturing and shipbuilding by far the largest industries in CT. </a:t>
            </a:r>
          </a:p>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12</a:t>
            </a:fld>
            <a:endParaRPr lang="en-US"/>
          </a:p>
        </p:txBody>
      </p:sp>
    </p:spTree>
    <p:extLst>
      <p:ext uri="{BB962C8B-B14F-4D97-AF65-F5344CB8AC3E}">
        <p14:creationId xmlns:p14="http://schemas.microsoft.com/office/powerpoint/2010/main" val="321676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13</a:t>
            </a:fld>
            <a:endParaRPr lang="en-US"/>
          </a:p>
        </p:txBody>
      </p:sp>
    </p:spTree>
    <p:extLst>
      <p:ext uri="{BB962C8B-B14F-4D97-AF65-F5344CB8AC3E}">
        <p14:creationId xmlns:p14="http://schemas.microsoft.com/office/powerpoint/2010/main" val="3947330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14</a:t>
            </a:fld>
            <a:endParaRPr lang="en-US"/>
          </a:p>
        </p:txBody>
      </p:sp>
    </p:spTree>
    <p:extLst>
      <p:ext uri="{BB962C8B-B14F-4D97-AF65-F5344CB8AC3E}">
        <p14:creationId xmlns:p14="http://schemas.microsoft.com/office/powerpoint/2010/main" val="741167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may leave data loggers on site to measure operation over a weeklong period</a:t>
            </a:r>
            <a:r>
              <a:rPr lang="en-US"/>
              <a:t>. </a:t>
            </a:r>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16</a:t>
            </a:fld>
            <a:endParaRPr lang="en-US"/>
          </a:p>
        </p:txBody>
      </p:sp>
    </p:spTree>
    <p:extLst>
      <p:ext uri="{BB962C8B-B14F-4D97-AF65-F5344CB8AC3E}">
        <p14:creationId xmlns:p14="http://schemas.microsoft.com/office/powerpoint/2010/main" val="172342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Confidentiality</a:t>
            </a:r>
          </a:p>
          <a:p>
            <a:r>
              <a:rPr lang="en-US" sz="1200" b="0" i="0" kern="1200">
                <a:solidFill>
                  <a:schemeClr val="tx1"/>
                </a:solidFill>
                <a:effectLst/>
                <a:latin typeface="+mn-lt"/>
                <a:ea typeface="+mn-ea"/>
                <a:cs typeface="+mn-cs"/>
              </a:rPr>
              <a:t>We understand the sensitive nature of some information collected for our assessment, and we are careful to maintain confidentiality. The raw data collected on-site and our full assessment report are confidential. Each IAC is required to submit a list of clients to the Department of Energy for internal use. We also submit assessment recommendation data, without company name or location, to the IAC field management team at Rutgers University, which enters selected information on each assessment into the </a:t>
            </a:r>
            <a:r>
              <a:rPr lang="en-US" sz="1200" b="0" i="0" u="none" strike="noStrike" kern="1200">
                <a:solidFill>
                  <a:schemeClr val="tx1"/>
                </a:solidFill>
                <a:effectLst/>
                <a:latin typeface="+mn-lt"/>
                <a:ea typeface="+mn-ea"/>
                <a:cs typeface="+mn-cs"/>
                <a:hlinkClick r:id="rId3"/>
              </a:rPr>
              <a:t>IAC Database</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We may ask clients to participate in case studies for use in IAC program outreach. We only publish identifying details such as company name and location with the client's written permission.</a:t>
            </a:r>
          </a:p>
          <a:p>
            <a:br>
              <a:rPr lang="en-US"/>
            </a:br>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19</a:t>
            </a:fld>
            <a:endParaRPr lang="en-US"/>
          </a:p>
        </p:txBody>
      </p:sp>
    </p:spTree>
    <p:extLst>
      <p:ext uri="{BB962C8B-B14F-4D97-AF65-F5344CB8AC3E}">
        <p14:creationId xmlns:p14="http://schemas.microsoft.com/office/powerpoint/2010/main" val="2936062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24</a:t>
            </a:fld>
            <a:endParaRPr lang="en-US"/>
          </a:p>
        </p:txBody>
      </p:sp>
    </p:spTree>
    <p:extLst>
      <p:ext uri="{BB962C8B-B14F-4D97-AF65-F5344CB8AC3E}">
        <p14:creationId xmlns:p14="http://schemas.microsoft.com/office/powerpoint/2010/main" val="68799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25</a:t>
            </a:fld>
            <a:endParaRPr lang="en-US"/>
          </a:p>
        </p:txBody>
      </p:sp>
    </p:spTree>
    <p:extLst>
      <p:ext uri="{BB962C8B-B14F-4D97-AF65-F5344CB8AC3E}">
        <p14:creationId xmlns:p14="http://schemas.microsoft.com/office/powerpoint/2010/main" val="316547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2</a:t>
            </a:fld>
            <a:endParaRPr lang="en-US"/>
          </a:p>
        </p:txBody>
      </p:sp>
    </p:spTree>
    <p:extLst>
      <p:ext uri="{BB962C8B-B14F-4D97-AF65-F5344CB8AC3E}">
        <p14:creationId xmlns:p14="http://schemas.microsoft.com/office/powerpoint/2010/main" val="271586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3</a:t>
            </a:fld>
            <a:endParaRPr lang="en-US"/>
          </a:p>
        </p:txBody>
      </p:sp>
    </p:spTree>
    <p:extLst>
      <p:ext uri="{BB962C8B-B14F-4D97-AF65-F5344CB8AC3E}">
        <p14:creationId xmlns:p14="http://schemas.microsoft.com/office/powerpoint/2010/main" val="397773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4</a:t>
            </a:fld>
            <a:endParaRPr lang="en-US"/>
          </a:p>
        </p:txBody>
      </p:sp>
    </p:spTree>
    <p:extLst>
      <p:ext uri="{BB962C8B-B14F-4D97-AF65-F5344CB8AC3E}">
        <p14:creationId xmlns:p14="http://schemas.microsoft.com/office/powerpoint/2010/main" val="33731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5</a:t>
            </a:fld>
            <a:endParaRPr lang="en-US"/>
          </a:p>
        </p:txBody>
      </p:sp>
    </p:spTree>
    <p:extLst>
      <p:ext uri="{BB962C8B-B14F-4D97-AF65-F5344CB8AC3E}">
        <p14:creationId xmlns:p14="http://schemas.microsoft.com/office/powerpoint/2010/main" val="3002833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6</a:t>
            </a:fld>
            <a:endParaRPr lang="en-US"/>
          </a:p>
        </p:txBody>
      </p:sp>
    </p:spTree>
    <p:extLst>
      <p:ext uri="{BB962C8B-B14F-4D97-AF65-F5344CB8AC3E}">
        <p14:creationId xmlns:p14="http://schemas.microsoft.com/office/powerpoint/2010/main" val="3185828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7</a:t>
            </a:fld>
            <a:endParaRPr lang="en-US"/>
          </a:p>
        </p:txBody>
      </p:sp>
    </p:spTree>
    <p:extLst>
      <p:ext uri="{BB962C8B-B14F-4D97-AF65-F5344CB8AC3E}">
        <p14:creationId xmlns:p14="http://schemas.microsoft.com/office/powerpoint/2010/main" val="243552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D9BA90-CF4A-4D40-80D7-3EFCA6048478}" type="slidenum">
              <a:rPr lang="en-US" smtClean="0"/>
              <a:t>8</a:t>
            </a:fld>
            <a:endParaRPr lang="en-US"/>
          </a:p>
        </p:txBody>
      </p:sp>
    </p:spTree>
    <p:extLst>
      <p:ext uri="{BB962C8B-B14F-4D97-AF65-F5344CB8AC3E}">
        <p14:creationId xmlns:p14="http://schemas.microsoft.com/office/powerpoint/2010/main" val="220258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D9BA90-CF4A-4D40-80D7-3EFCA6048478}" type="slidenum">
              <a:rPr lang="en-US" smtClean="0"/>
              <a:t>9</a:t>
            </a:fld>
            <a:endParaRPr lang="en-US"/>
          </a:p>
        </p:txBody>
      </p:sp>
    </p:spTree>
    <p:extLst>
      <p:ext uri="{BB962C8B-B14F-4D97-AF65-F5344CB8AC3E}">
        <p14:creationId xmlns:p14="http://schemas.microsoft.com/office/powerpoint/2010/main" val="112276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F00B33-1410-E141-935E-8DC6E513F563}" type="datetime1">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083750-F3F6-8843-9F1D-AC3635D6E092}"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0748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E0327A-85B4-814B-91CC-C016EA7744CE}"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314598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F6C356-3A5D-3B4D-8B67-4C65B1638071}"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698188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2FD31-873F-814F-AB12-67873958E553}"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632998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DE911D-FF89-694F-98D9-0E05096526C1}"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033797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77A73C-BA58-8F4C-8357-6B09309788B4}"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584697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01D7DB-4E9C-5048-B561-DC18597E56D9}"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64753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4880D2-38A6-5B4C-BB6D-9725462E4E77}" type="datetime1">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093448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787AE-5ED0-8740-ABB7-6F93B04AEDCB}" type="datetime1">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113407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E75BD3-A349-B548-A5A5-51D0517C0715}"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30372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 </a:t>
            </a:r>
          </a:p>
        </p:txBody>
      </p:sp>
      <p:sp>
        <p:nvSpPr>
          <p:cNvPr id="3" name="Content Placeholder 2"/>
          <p:cNvSpPr>
            <a:spLocks noGrp="1"/>
          </p:cNvSpPr>
          <p:nvPr>
            <p:ph idx="1"/>
          </p:nvPr>
        </p:nvSpPr>
        <p:spPr>
          <a:xfrm>
            <a:off x="457200" y="1073785"/>
            <a:ext cx="8229600" cy="3574727"/>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A31B158-A563-C34E-9AA9-538EAC0D0FD2}"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407056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EAD995-1EA2-3048-A71F-701489655785}"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49379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15DD5-E04B-E343-B992-0E93FE07C563}"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283483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5466D3-5F5C-3A4E-A3FD-DFE812BB71C3}"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55394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 </a:t>
            </a:r>
          </a:p>
        </p:txBody>
      </p:sp>
      <p:sp>
        <p:nvSpPr>
          <p:cNvPr id="3" name="Content Placeholder 2"/>
          <p:cNvSpPr>
            <a:spLocks noGrp="1"/>
          </p:cNvSpPr>
          <p:nvPr>
            <p:ph idx="1"/>
          </p:nvPr>
        </p:nvSpPr>
        <p:spPr>
          <a:xfrm>
            <a:off x="457200" y="1073785"/>
            <a:ext cx="8229600" cy="3574727"/>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038CABD-A69A-8748-B46C-5FDFCFED062E}"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94764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a:t>
            </a:r>
          </a:p>
        </p:txBody>
      </p:sp>
      <p:sp>
        <p:nvSpPr>
          <p:cNvPr id="3" name="Content Placeholder 2"/>
          <p:cNvSpPr>
            <a:spLocks noGrp="1"/>
          </p:cNvSpPr>
          <p:nvPr>
            <p:ph sz="half" idx="1"/>
          </p:nvPr>
        </p:nvSpPr>
        <p:spPr>
          <a:xfrm>
            <a:off x="457200" y="1244277"/>
            <a:ext cx="4038600" cy="3394075"/>
          </a:xfr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44277"/>
            <a:ext cx="4038600" cy="3394075"/>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5" name="Date Placeholder 4"/>
          <p:cNvSpPr>
            <a:spLocks noGrp="1"/>
          </p:cNvSpPr>
          <p:nvPr>
            <p:ph type="dt" sz="half" idx="10"/>
          </p:nvPr>
        </p:nvSpPr>
        <p:spPr/>
        <p:txBody>
          <a:bodyPr/>
          <a:lstStyle/>
          <a:p>
            <a:fld id="{F15E8D24-1EDD-7040-94AB-9C1BF98087E6}"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Heading</a:t>
            </a:r>
          </a:p>
        </p:txBody>
      </p:sp>
      <p:sp>
        <p:nvSpPr>
          <p:cNvPr id="3" name="Text Placeholder 2"/>
          <p:cNvSpPr>
            <a:spLocks noGrp="1"/>
          </p:cNvSpPr>
          <p:nvPr>
            <p:ph type="body" idx="1" hasCustomPrompt="1"/>
          </p:nvPr>
        </p:nvSpPr>
        <p:spPr>
          <a:xfrm>
            <a:off x="457200" y="1150938"/>
            <a:ext cx="4040188"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4" name="Content Placeholder 3"/>
          <p:cNvSpPr>
            <a:spLocks noGrp="1"/>
          </p:cNvSpPr>
          <p:nvPr>
            <p:ph sz="half" idx="2"/>
          </p:nvPr>
        </p:nvSpPr>
        <p:spPr>
          <a:xfrm>
            <a:off x="457200" y="1631950"/>
            <a:ext cx="4040188"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150938"/>
            <a:ext cx="4041775"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6" name="Content Placeholder 5"/>
          <p:cNvSpPr>
            <a:spLocks noGrp="1"/>
          </p:cNvSpPr>
          <p:nvPr>
            <p:ph sz="quarter" idx="4"/>
          </p:nvPr>
        </p:nvSpPr>
        <p:spPr>
          <a:xfrm>
            <a:off x="4645025" y="1631950"/>
            <a:ext cx="4041775"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B53AC9-E436-424B-9B15-0A1A5F6C9567}"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6616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7F4FE8-AAC6-5440-8122-6AB770D0BCFB}" type="datetime1">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5756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64649-7C75-5947-91A8-F3CDEC092501}" type="datetime1">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21301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1EF63E-4DF6-2341-B8A6-1AA8476CDD09}"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989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1EF559-DF39-AF4F-B170-CF243583282A}"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576473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6B69212-9B48-2B40-A663-50AFF6ECE734}" type="datetime1">
              <a:rPr lang="en-US" smtClean="0"/>
              <a:t>6/23/2022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91" r:id="rId2"/>
  </p:sldLayoutIdLst>
  <p:hf hdr="0" ftr="0" dt="0"/>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4325" y="0"/>
            <a:ext cx="9178325" cy="85725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6375"/>
            <a:ext cx="8229600" cy="494665"/>
          </a:xfrm>
          <a:prstGeom prst="rect">
            <a:avLst/>
          </a:prstGeom>
        </p:spPr>
        <p:txBody>
          <a:bodyPr vert="horz" lIns="91440" tIns="45720" rIns="91440" bIns="45720" rtlCol="0" anchor="ctr">
            <a:noAutofit/>
          </a:bodyPr>
          <a:lstStyle/>
          <a:p>
            <a:r>
              <a:rPr lang="en-US" dirty="0"/>
              <a:t>Heading</a:t>
            </a:r>
          </a:p>
        </p:txBody>
      </p:sp>
      <p:sp>
        <p:nvSpPr>
          <p:cNvPr id="3" name="Text Placeholder 2"/>
          <p:cNvSpPr>
            <a:spLocks noGrp="1"/>
          </p:cNvSpPr>
          <p:nvPr>
            <p:ph type="body" idx="1"/>
          </p:nvPr>
        </p:nvSpPr>
        <p:spPr>
          <a:xfrm>
            <a:off x="457200" y="1063625"/>
            <a:ext cx="8229600" cy="35747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CC3FDFB-E455-9047-B44B-8AB9C0591470}" type="datetime1">
              <a:rPr lang="en-US" smtClean="0"/>
              <a:t>6/23/2022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481"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Lst>
  <p:hf hdr="0" ftr="0" dt="0"/>
  <p:txStyles>
    <p:titleStyle>
      <a:lvl1pPr algn="l" defTabSz="457200" rtl="0" eaLnBrk="1" latinLnBrk="0" hangingPunct="1">
        <a:spcBef>
          <a:spcPct val="0"/>
        </a:spcBef>
        <a:buNone/>
        <a:defRPr sz="28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511E143-4A0E-164E-97C7-908A4E09D949}" type="datetime1">
              <a:rPr lang="en-US" smtClean="0"/>
              <a:t>6/23/2022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B7C81B-7B5A-A644-B3E8-EC3DC39B624D}" type="slidenum">
              <a:rPr lang="en-US" smtClean="0"/>
              <a:t>‹#›</a:t>
            </a:fld>
            <a:endParaRPr lang="en-US"/>
          </a:p>
        </p:txBody>
      </p:sp>
    </p:spTree>
    <p:extLst>
      <p:ext uri="{BB962C8B-B14F-4D97-AF65-F5344CB8AC3E}">
        <p14:creationId xmlns:p14="http://schemas.microsoft.com/office/powerpoint/2010/main" val="187320349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3.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notesSlide" Target="../notesSlides/notesSlide10.xml"/><Relationship Id="rId16"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hyperlink" Target="mailto:kosanovic@umass.edu"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iac.university/#database"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3.xml"/><Relationship Id="rId5" Type="http://schemas.openxmlformats.org/officeDocument/2006/relationships/image" Target="../media/image71.sv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iac.uconn.edu/request_assessment/" TargetMode="External"/><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iac.university/" TargetMode="External"/><Relationship Id="rId5" Type="http://schemas.openxmlformats.org/officeDocument/2006/relationships/hyperlink" Target="https://iac.uconn.edu/" TargetMode="Externa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hyperlink" Target="mailto:engr-iac@uconn.edu" TargetMode="External"/><Relationship Id="rId4" Type="http://schemas.openxmlformats.org/officeDocument/2006/relationships/hyperlink" Target="https://iac.uconn.ed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hyperlink" Target="mailto:amy.2.thompson@uconn.edu" TargetMode="External"/><Relationship Id="rId13"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hyperlink" Target="mailto:Liang.zhang@uconn.edu" TargetMode="External"/><Relationship Id="rId12"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1.jpeg"/><Relationship Id="rId5" Type="http://schemas.openxmlformats.org/officeDocument/2006/relationships/image" Target="../media/image18.png"/><Relationship Id="rId15" Type="http://schemas.openxmlformats.org/officeDocument/2006/relationships/image" Target="../media/image25.jpeg"/><Relationship Id="rId10" Type="http://schemas.openxmlformats.org/officeDocument/2006/relationships/hyperlink" Target="mailto:ugur.pasaogullari@uconn.edu" TargetMode="External"/><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hyperlink" Target="mailto:shruthi.nagaraj@uconn.edu" TargetMode="External"/><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3.jpeg"/><Relationship Id="rId5" Type="http://schemas.openxmlformats.org/officeDocument/2006/relationships/image" Target="../media/image28.jpeg"/><Relationship Id="rId10" Type="http://schemas.openxmlformats.org/officeDocument/2006/relationships/image" Target="../media/image32.jpeg"/><Relationship Id="rId4" Type="http://schemas.openxmlformats.org/officeDocument/2006/relationships/image" Target="../media/image27.jpe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668139"/>
            <a:ext cx="8229600" cy="139579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3600" b="1" dirty="0"/>
              <a:t>ECE 3101</a:t>
            </a:r>
          </a:p>
          <a:p>
            <a:r>
              <a:rPr lang="en-US" sz="3600" b="1" dirty="0"/>
              <a:t>Signals and Systems</a:t>
            </a:r>
          </a:p>
        </p:txBody>
      </p:sp>
      <p:sp>
        <p:nvSpPr>
          <p:cNvPr id="5" name="Title 1"/>
          <p:cNvSpPr txBox="1">
            <a:spLocks/>
          </p:cNvSpPr>
          <p:nvPr/>
        </p:nvSpPr>
        <p:spPr>
          <a:xfrm>
            <a:off x="457200" y="2688439"/>
            <a:ext cx="8229600" cy="163630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2800" dirty="0"/>
              <a:t>Module 2: Continuous-Time LTI System</a:t>
            </a:r>
          </a:p>
          <a:p>
            <a:r>
              <a:rPr lang="en-US" sz="2800" dirty="0"/>
              <a:t>	</a:t>
            </a:r>
          </a:p>
          <a:p>
            <a:r>
              <a:rPr lang="en-US" sz="2400" i="1" dirty="0"/>
              <a:t>Lecture M2-1: Introduction and Mathematical Formulation</a:t>
            </a:r>
          </a:p>
        </p:txBody>
      </p:sp>
      <p:sp>
        <p:nvSpPr>
          <p:cNvPr id="8" name="Title 7">
            <a:extLst>
              <a:ext uri="{FF2B5EF4-FFF2-40B4-BE49-F238E27FC236}">
                <a16:creationId xmlns:a16="http://schemas.microsoft.com/office/drawing/2014/main" id="{45E451C3-5E61-5347-A802-E72332B3E989}"/>
              </a:ext>
            </a:extLst>
          </p:cNvPr>
          <p:cNvSpPr>
            <a:spLocks noGrp="1"/>
          </p:cNvSpPr>
          <p:nvPr>
            <p:ph type="ctrTitle"/>
          </p:nvPr>
        </p:nvSpPr>
        <p:spPr>
          <a:xfrm>
            <a:off x="685800" y="2066076"/>
            <a:ext cx="7772400" cy="1101725"/>
          </a:xfrm>
        </p:spPr>
        <p:txBody>
          <a:bodyPr>
            <a:noAutofit/>
          </a:bodyPr>
          <a:lstStyle/>
          <a:p>
            <a:r>
              <a:rPr lang="en-US" sz="3200" b="1" dirty="0">
                <a:ea typeface="SimSun" panose="02010600030101010101" pitchFamily="2" charset="-122"/>
                <a:cs typeface="Times New Roman" panose="02020603050405020304" pitchFamily="18" charset="0"/>
              </a:rPr>
              <a:t>Southern New England Industrial Assessment Center </a:t>
            </a:r>
            <a:br>
              <a:rPr lang="en-US" sz="3200" b="1" dirty="0">
                <a:ea typeface="SimSun" panose="02010600030101010101" pitchFamily="2" charset="-122"/>
                <a:cs typeface="Times New Roman" panose="02020603050405020304" pitchFamily="18" charset="0"/>
              </a:rPr>
            </a:br>
            <a:r>
              <a:rPr lang="en-US" sz="3200" b="1" dirty="0">
                <a:ea typeface="SimSun" panose="02010600030101010101" pitchFamily="2" charset="-122"/>
                <a:cs typeface="Times New Roman" panose="02020603050405020304" pitchFamily="18" charset="0"/>
              </a:rPr>
              <a:t>at the </a:t>
            </a:r>
            <a:br>
              <a:rPr lang="en-US" sz="3200" b="1" dirty="0">
                <a:ea typeface="SimSun" panose="02010600030101010101" pitchFamily="2" charset="-122"/>
                <a:cs typeface="Times New Roman" panose="02020603050405020304" pitchFamily="18" charset="0"/>
              </a:rPr>
            </a:br>
            <a:r>
              <a:rPr lang="en-US" sz="3200" b="1" dirty="0">
                <a:ea typeface="SimSun" panose="02010600030101010101" pitchFamily="2" charset="-122"/>
                <a:cs typeface="Times New Roman" panose="02020603050405020304" pitchFamily="18" charset="0"/>
              </a:rPr>
              <a:t>University of Connecticut and the University of New Haven</a:t>
            </a:r>
            <a:r>
              <a:rPr lang="en-US" sz="3200" b="1" dirty="0"/>
              <a:t> </a:t>
            </a:r>
          </a:p>
        </p:txBody>
      </p:sp>
      <p:pic>
        <p:nvPicPr>
          <p:cNvPr id="10" name="Picture 9">
            <a:extLst>
              <a:ext uri="{FF2B5EF4-FFF2-40B4-BE49-F238E27FC236}">
                <a16:creationId xmlns:a16="http://schemas.microsoft.com/office/drawing/2014/main" id="{2E127BE1-749E-9C45-B2A5-94792AB8F1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23425" y="171995"/>
            <a:ext cx="1593181" cy="490210"/>
          </a:xfrm>
          <a:prstGeom prst="rect">
            <a:avLst/>
          </a:prstGeom>
        </p:spPr>
      </p:pic>
      <p:pic>
        <p:nvPicPr>
          <p:cNvPr id="11" name="Picture 2" descr="University of New Haven's Cyber Agent Academy">
            <a:extLst>
              <a:ext uri="{FF2B5EF4-FFF2-40B4-BE49-F238E27FC236}">
                <a16:creationId xmlns:a16="http://schemas.microsoft.com/office/drawing/2014/main" id="{14BE0A62-026E-854D-B3D0-BD0F8F7356B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794801" y="43631"/>
            <a:ext cx="1273717" cy="8473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sign&#10;&#10;Description automatically generated">
            <a:extLst>
              <a:ext uri="{FF2B5EF4-FFF2-40B4-BE49-F238E27FC236}">
                <a16:creationId xmlns:a16="http://schemas.microsoft.com/office/drawing/2014/main" id="{4DCAEC38-60F6-0A43-A702-90DBD596F285}"/>
              </a:ext>
            </a:extLst>
          </p:cNvPr>
          <p:cNvPicPr>
            <a:picLocks noChangeAspect="1"/>
          </p:cNvPicPr>
          <p:nvPr/>
        </p:nvPicPr>
        <p:blipFill>
          <a:blip r:embed="rId5"/>
          <a:stretch>
            <a:fillRect/>
          </a:stretch>
        </p:blipFill>
        <p:spPr>
          <a:xfrm>
            <a:off x="6362207" y="97190"/>
            <a:ext cx="2704053" cy="63897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2B994C4-CAB9-C64B-8E98-D80B28D44066}"/>
              </a:ext>
            </a:extLst>
          </p:cNvPr>
          <p:cNvPicPr>
            <a:picLocks noChangeAspect="1"/>
          </p:cNvPicPr>
          <p:nvPr/>
        </p:nvPicPr>
        <p:blipFill>
          <a:blip r:embed="rId6"/>
          <a:stretch>
            <a:fillRect/>
          </a:stretch>
        </p:blipFill>
        <p:spPr>
          <a:xfrm>
            <a:off x="164631" y="43631"/>
            <a:ext cx="1880599" cy="800996"/>
          </a:xfrm>
          <a:prstGeom prst="rect">
            <a:avLst/>
          </a:prstGeom>
        </p:spPr>
      </p:pic>
    </p:spTree>
    <p:extLst>
      <p:ext uri="{BB962C8B-B14F-4D97-AF65-F5344CB8AC3E}">
        <p14:creationId xmlns:p14="http://schemas.microsoft.com/office/powerpoint/2010/main" val="4406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66D09-5279-AE43-80B9-28BC1EED1E48}"/>
              </a:ext>
            </a:extLst>
          </p:cNvPr>
          <p:cNvSpPr>
            <a:spLocks noGrp="1"/>
          </p:cNvSpPr>
          <p:nvPr>
            <p:ph type="title"/>
          </p:nvPr>
        </p:nvSpPr>
        <p:spPr/>
        <p:txBody>
          <a:bodyPr/>
          <a:lstStyle/>
          <a:p>
            <a:r>
              <a:rPr lang="en-US" dirty="0"/>
              <a:t>Equipment</a:t>
            </a:r>
          </a:p>
        </p:txBody>
      </p:sp>
      <p:sp>
        <p:nvSpPr>
          <p:cNvPr id="6" name="Content Placeholder 5">
            <a:extLst>
              <a:ext uri="{FF2B5EF4-FFF2-40B4-BE49-F238E27FC236}">
                <a16:creationId xmlns:a16="http://schemas.microsoft.com/office/drawing/2014/main" id="{38860A0C-FD60-EA41-A6C1-BCF89B238219}"/>
              </a:ext>
            </a:extLst>
          </p:cNvPr>
          <p:cNvSpPr>
            <a:spLocks noGrp="1"/>
          </p:cNvSpPr>
          <p:nvPr>
            <p:ph idx="1"/>
          </p:nvPr>
        </p:nvSpPr>
        <p:spPr>
          <a:xfrm>
            <a:off x="175766" y="1036948"/>
            <a:ext cx="8229600" cy="3900177"/>
          </a:xfrm>
        </p:spPr>
        <p:txBody>
          <a:bodyPr/>
          <a:lstStyle/>
          <a:p>
            <a:pPr marL="0" indent="0" algn="ctr">
              <a:buNone/>
            </a:pPr>
            <a:r>
              <a:rPr lang="en-US" b="1" dirty="0"/>
              <a:t>Equipment</a:t>
            </a:r>
          </a:p>
          <a:p>
            <a:pPr marL="0" indent="0" algn="ctr">
              <a:buNone/>
            </a:pPr>
            <a:endParaRPr lang="en-US" b="1" dirty="0"/>
          </a:p>
        </p:txBody>
      </p:sp>
      <p:sp>
        <p:nvSpPr>
          <p:cNvPr id="2" name="Slide Number Placeholder 1">
            <a:extLst>
              <a:ext uri="{FF2B5EF4-FFF2-40B4-BE49-F238E27FC236}">
                <a16:creationId xmlns:a16="http://schemas.microsoft.com/office/drawing/2014/main" id="{016C4ADA-D46D-774B-AD3D-3A290408E29C}"/>
              </a:ext>
            </a:extLst>
          </p:cNvPr>
          <p:cNvSpPr>
            <a:spLocks noGrp="1"/>
          </p:cNvSpPr>
          <p:nvPr>
            <p:ph type="sldNum" sz="quarter" idx="12"/>
          </p:nvPr>
        </p:nvSpPr>
        <p:spPr/>
        <p:txBody>
          <a:bodyPr/>
          <a:lstStyle/>
          <a:p>
            <a:fld id="{CC7697F5-3DCA-0A4F-B9EA-FEC2794BD1A6}" type="slidenum">
              <a:rPr lang="en-US" smtClean="0"/>
              <a:t>10</a:t>
            </a:fld>
            <a:endParaRPr lang="en-US"/>
          </a:p>
        </p:txBody>
      </p:sp>
      <p:sp>
        <p:nvSpPr>
          <p:cNvPr id="7" name="TextBox 6">
            <a:extLst>
              <a:ext uri="{FF2B5EF4-FFF2-40B4-BE49-F238E27FC236}">
                <a16:creationId xmlns:a16="http://schemas.microsoft.com/office/drawing/2014/main" id="{FA227142-2481-4AF3-A830-47B1D4251A45}"/>
              </a:ext>
            </a:extLst>
          </p:cNvPr>
          <p:cNvSpPr txBox="1"/>
          <p:nvPr/>
        </p:nvSpPr>
        <p:spPr>
          <a:xfrm>
            <a:off x="2467207" y="2064962"/>
            <a:ext cx="75986" cy="369332"/>
          </a:xfrm>
          <a:prstGeom prst="rect">
            <a:avLst/>
          </a:prstGeom>
          <a:solidFill>
            <a:schemeClr val="bg1"/>
          </a:solidFill>
        </p:spPr>
        <p:txBody>
          <a:bodyPr wrap="square" rtlCol="0">
            <a:spAutoFit/>
          </a:bodyPr>
          <a:lstStyle/>
          <a:p>
            <a:endParaRPr lang="en-US" dirty="0"/>
          </a:p>
        </p:txBody>
      </p:sp>
      <p:grpSp>
        <p:nvGrpSpPr>
          <p:cNvPr id="30" name="Group 29">
            <a:extLst>
              <a:ext uri="{FF2B5EF4-FFF2-40B4-BE49-F238E27FC236}">
                <a16:creationId xmlns:a16="http://schemas.microsoft.com/office/drawing/2014/main" id="{FF571469-048B-4D04-BA77-CD112045D949}"/>
              </a:ext>
            </a:extLst>
          </p:cNvPr>
          <p:cNvGrpSpPr/>
          <p:nvPr/>
        </p:nvGrpSpPr>
        <p:grpSpPr>
          <a:xfrm>
            <a:off x="1464536" y="1398011"/>
            <a:ext cx="6214928" cy="3369252"/>
            <a:chOff x="725692" y="3885046"/>
            <a:chExt cx="6214928" cy="3369252"/>
          </a:xfrm>
        </p:grpSpPr>
        <p:sp>
          <p:nvSpPr>
            <p:cNvPr id="12" name="TextBox 11">
              <a:extLst>
                <a:ext uri="{FF2B5EF4-FFF2-40B4-BE49-F238E27FC236}">
                  <a16:creationId xmlns:a16="http://schemas.microsoft.com/office/drawing/2014/main" id="{24F682A8-944B-4808-9304-9E12AFD2F36A}"/>
                </a:ext>
              </a:extLst>
            </p:cNvPr>
            <p:cNvSpPr txBox="1"/>
            <p:nvPr/>
          </p:nvSpPr>
          <p:spPr>
            <a:xfrm>
              <a:off x="3221469" y="4914703"/>
              <a:ext cx="678391" cy="215444"/>
            </a:xfrm>
            <a:prstGeom prst="rect">
              <a:avLst/>
            </a:prstGeom>
            <a:noFill/>
          </p:spPr>
          <p:txBody>
            <a:bodyPr wrap="none" rtlCol="0">
              <a:spAutoFit/>
            </a:bodyPr>
            <a:lstStyle/>
            <a:p>
              <a:r>
                <a:rPr lang="en-US" sz="800" b="1" dirty="0"/>
                <a:t>Light Meter</a:t>
              </a:r>
            </a:p>
          </p:txBody>
        </p:sp>
        <p:pic>
          <p:nvPicPr>
            <p:cNvPr id="1034" name="Picture 10">
              <a:extLst>
                <a:ext uri="{FF2B5EF4-FFF2-40B4-BE49-F238E27FC236}">
                  <a16:creationId xmlns:a16="http://schemas.microsoft.com/office/drawing/2014/main" id="{784E4B45-74D5-4F75-9C19-0057345B09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6" b="4012"/>
            <a:stretch/>
          </p:blipFill>
          <p:spPr bwMode="auto">
            <a:xfrm>
              <a:off x="773325" y="5963347"/>
              <a:ext cx="788878" cy="10644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685598-9FB5-4205-AE6D-7AB414C7B714}"/>
                </a:ext>
              </a:extLst>
            </p:cNvPr>
            <p:cNvSpPr txBox="1"/>
            <p:nvPr/>
          </p:nvSpPr>
          <p:spPr>
            <a:xfrm>
              <a:off x="753853" y="6971096"/>
              <a:ext cx="875561" cy="215444"/>
            </a:xfrm>
            <a:prstGeom prst="rect">
              <a:avLst/>
            </a:prstGeom>
            <a:noFill/>
          </p:spPr>
          <p:txBody>
            <a:bodyPr wrap="none" rtlCol="0">
              <a:spAutoFit/>
            </a:bodyPr>
            <a:lstStyle/>
            <a:p>
              <a:r>
                <a:rPr lang="en-US" sz="800" b="1" dirty="0"/>
                <a:t>Air Tool Fittings </a:t>
              </a:r>
            </a:p>
          </p:txBody>
        </p:sp>
        <p:pic>
          <p:nvPicPr>
            <p:cNvPr id="1040" name="Picture 16">
              <a:extLst>
                <a:ext uri="{FF2B5EF4-FFF2-40B4-BE49-F238E27FC236}">
                  <a16:creationId xmlns:a16="http://schemas.microsoft.com/office/drawing/2014/main" id="{3DF5DD50-9B5B-48B4-82F7-F7D6FD7672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72" t="5059" r="25043" b="5620"/>
            <a:stretch/>
          </p:blipFill>
          <p:spPr bwMode="auto">
            <a:xfrm>
              <a:off x="2009294" y="6003042"/>
              <a:ext cx="768442" cy="9341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3587528-5805-4368-A20F-E32590AC6C39}"/>
                </a:ext>
              </a:extLst>
            </p:cNvPr>
            <p:cNvSpPr txBox="1"/>
            <p:nvPr/>
          </p:nvSpPr>
          <p:spPr>
            <a:xfrm>
              <a:off x="1855340" y="6937269"/>
              <a:ext cx="1974277" cy="215444"/>
            </a:xfrm>
            <a:prstGeom prst="rect">
              <a:avLst/>
            </a:prstGeom>
            <a:noFill/>
          </p:spPr>
          <p:txBody>
            <a:bodyPr wrap="square" rtlCol="0">
              <a:spAutoFit/>
            </a:bodyPr>
            <a:lstStyle/>
            <a:p>
              <a:r>
                <a:rPr lang="en-US" sz="800" b="1" dirty="0"/>
                <a:t>Ultrasonic leak Detector and Transmitter</a:t>
              </a:r>
            </a:p>
          </p:txBody>
        </p:sp>
        <p:pic>
          <p:nvPicPr>
            <p:cNvPr id="1042" name="Picture 18">
              <a:extLst>
                <a:ext uri="{FF2B5EF4-FFF2-40B4-BE49-F238E27FC236}">
                  <a16:creationId xmlns:a16="http://schemas.microsoft.com/office/drawing/2014/main" id="{07F9231F-5C0B-496F-B66D-72DB9BCE9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1281" y="6121103"/>
              <a:ext cx="824222" cy="82703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E1B7DE59-3ACC-4030-B4A1-BF1B05E9F2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9617" y="4032394"/>
              <a:ext cx="939843" cy="93984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4203173-2BB2-4A21-B65A-BE51636EC836}"/>
                </a:ext>
              </a:extLst>
            </p:cNvPr>
            <p:cNvSpPr txBox="1"/>
            <p:nvPr/>
          </p:nvSpPr>
          <p:spPr>
            <a:xfrm>
              <a:off x="3829617" y="4911925"/>
              <a:ext cx="1133644" cy="215444"/>
            </a:xfrm>
            <a:prstGeom prst="rect">
              <a:avLst/>
            </a:prstGeom>
            <a:noFill/>
          </p:spPr>
          <p:txBody>
            <a:bodyPr wrap="none" rtlCol="0">
              <a:spAutoFit/>
            </a:bodyPr>
            <a:lstStyle/>
            <a:p>
              <a:r>
                <a:rPr lang="en-US" sz="800" b="1" dirty="0"/>
                <a:t>Ultrasonic Flow Meter</a:t>
              </a:r>
            </a:p>
          </p:txBody>
        </p:sp>
        <p:sp>
          <p:nvSpPr>
            <p:cNvPr id="17" name="TextBox 16">
              <a:extLst>
                <a:ext uri="{FF2B5EF4-FFF2-40B4-BE49-F238E27FC236}">
                  <a16:creationId xmlns:a16="http://schemas.microsoft.com/office/drawing/2014/main" id="{B12E7311-79A9-44C3-98A4-9F2AD0E9FB7C}"/>
                </a:ext>
              </a:extLst>
            </p:cNvPr>
            <p:cNvSpPr txBox="1"/>
            <p:nvPr/>
          </p:nvSpPr>
          <p:spPr>
            <a:xfrm>
              <a:off x="3642164" y="6915744"/>
              <a:ext cx="965329" cy="338554"/>
            </a:xfrm>
            <a:prstGeom prst="rect">
              <a:avLst/>
            </a:prstGeom>
            <a:noFill/>
          </p:spPr>
          <p:txBody>
            <a:bodyPr wrap="none" rtlCol="0">
              <a:spAutoFit/>
            </a:bodyPr>
            <a:lstStyle/>
            <a:p>
              <a:r>
                <a:rPr lang="en-US" sz="800" b="1" dirty="0"/>
                <a:t>3-Phase Digital </a:t>
              </a:r>
            </a:p>
            <a:p>
              <a:r>
                <a:rPr lang="en-US" sz="800" b="1" dirty="0"/>
                <a:t>Clamp Multimeter</a:t>
              </a:r>
            </a:p>
          </p:txBody>
        </p:sp>
        <p:pic>
          <p:nvPicPr>
            <p:cNvPr id="18" name="Picture 6">
              <a:extLst>
                <a:ext uri="{FF2B5EF4-FFF2-40B4-BE49-F238E27FC236}">
                  <a16:creationId xmlns:a16="http://schemas.microsoft.com/office/drawing/2014/main" id="{32E0FA46-29A4-4C6A-BEEA-73B75AB67F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8" r="47117" b="7416"/>
            <a:stretch/>
          </p:blipFill>
          <p:spPr bwMode="auto">
            <a:xfrm>
              <a:off x="4661219" y="5978902"/>
              <a:ext cx="333543" cy="9206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A0D5688-D95F-44C9-BC7D-C150F5A34FDA}"/>
                </a:ext>
              </a:extLst>
            </p:cNvPr>
            <p:cNvSpPr txBox="1"/>
            <p:nvPr/>
          </p:nvSpPr>
          <p:spPr>
            <a:xfrm>
              <a:off x="4417978" y="6918159"/>
              <a:ext cx="1037463" cy="215444"/>
            </a:xfrm>
            <a:prstGeom prst="rect">
              <a:avLst/>
            </a:prstGeom>
            <a:noFill/>
          </p:spPr>
          <p:txBody>
            <a:bodyPr wrap="none" rtlCol="0">
              <a:spAutoFit/>
            </a:bodyPr>
            <a:lstStyle/>
            <a:p>
              <a:r>
                <a:rPr lang="en-US" sz="800" b="1" dirty="0"/>
                <a:t>Power Clamp Meter</a:t>
              </a:r>
            </a:p>
          </p:txBody>
        </p:sp>
        <p:pic>
          <p:nvPicPr>
            <p:cNvPr id="21" name="Picture 8" descr="Clamp On Digital Clamp Meter, -14° to 1000°F Temp. Range, 1.4 in (36 mm) Jaw Capacity, CAT IV 600V">
              <a:extLst>
                <a:ext uri="{FF2B5EF4-FFF2-40B4-BE49-F238E27FC236}">
                  <a16:creationId xmlns:a16="http://schemas.microsoft.com/office/drawing/2014/main" id="{7583CD08-0C1A-452F-A72F-687B58632F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310" t="3669" r="31796" b="3669"/>
            <a:stretch/>
          </p:blipFill>
          <p:spPr bwMode="auto">
            <a:xfrm>
              <a:off x="3894446" y="6029276"/>
              <a:ext cx="354589" cy="8905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Anemometer,  Hot Wire and Thermistor,  No,  Yes,  99 to 3,937 fpm Velocity (FPM)">
              <a:extLst>
                <a:ext uri="{FF2B5EF4-FFF2-40B4-BE49-F238E27FC236}">
                  <a16:creationId xmlns:a16="http://schemas.microsoft.com/office/drawing/2014/main" id="{B6BEAD35-31C9-4F55-887E-4F0708C26B9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894" t="16738" r="55512" b="17531"/>
            <a:stretch/>
          </p:blipFill>
          <p:spPr bwMode="auto">
            <a:xfrm>
              <a:off x="5053684" y="3885046"/>
              <a:ext cx="353170" cy="107507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249F21A-54BE-4DC0-B304-F1552561DA75}"/>
                </a:ext>
              </a:extLst>
            </p:cNvPr>
            <p:cNvSpPr txBox="1"/>
            <p:nvPr/>
          </p:nvSpPr>
          <p:spPr>
            <a:xfrm>
              <a:off x="4868838" y="4934248"/>
              <a:ext cx="748923" cy="215444"/>
            </a:xfrm>
            <a:prstGeom prst="rect">
              <a:avLst/>
            </a:prstGeom>
            <a:noFill/>
          </p:spPr>
          <p:txBody>
            <a:bodyPr wrap="none" rtlCol="0">
              <a:spAutoFit/>
            </a:bodyPr>
            <a:lstStyle/>
            <a:p>
              <a:r>
                <a:rPr lang="en-US" sz="800" b="1" dirty="0"/>
                <a:t>Anemometer</a:t>
              </a:r>
            </a:p>
          </p:txBody>
        </p:sp>
        <p:pic>
          <p:nvPicPr>
            <p:cNvPr id="1038" name="Picture 14">
              <a:extLst>
                <a:ext uri="{FF2B5EF4-FFF2-40B4-BE49-F238E27FC236}">
                  <a16:creationId xmlns:a16="http://schemas.microsoft.com/office/drawing/2014/main" id="{83159F17-E7EB-411F-BD00-880571D20F8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77" t="9615" r="2787" b="8957"/>
            <a:stretch/>
          </p:blipFill>
          <p:spPr bwMode="auto">
            <a:xfrm>
              <a:off x="5728836" y="4092791"/>
              <a:ext cx="939843" cy="8019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38521B5-CC9F-44B3-97AA-B374DB3BB0EF}"/>
                </a:ext>
              </a:extLst>
            </p:cNvPr>
            <p:cNvSpPr txBox="1"/>
            <p:nvPr/>
          </p:nvSpPr>
          <p:spPr>
            <a:xfrm>
              <a:off x="5810929" y="4915640"/>
              <a:ext cx="1007007" cy="215444"/>
            </a:xfrm>
            <a:prstGeom prst="rect">
              <a:avLst/>
            </a:prstGeom>
            <a:noFill/>
          </p:spPr>
          <p:txBody>
            <a:bodyPr wrap="none" rtlCol="0">
              <a:spAutoFit/>
            </a:bodyPr>
            <a:lstStyle/>
            <a:p>
              <a:r>
                <a:rPr lang="en-US" sz="800" b="1" dirty="0"/>
                <a:t>Current Transducer</a:t>
              </a:r>
            </a:p>
          </p:txBody>
        </p:sp>
        <p:pic>
          <p:nvPicPr>
            <p:cNvPr id="27" name="Picture 16" descr="Combustion Analyzer Kit">
              <a:extLst>
                <a:ext uri="{FF2B5EF4-FFF2-40B4-BE49-F238E27FC236}">
                  <a16:creationId xmlns:a16="http://schemas.microsoft.com/office/drawing/2014/main" id="{894D3042-3900-4A34-9D41-2A051174A94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201" t="3669" r="2288" b="3669"/>
            <a:stretch/>
          </p:blipFill>
          <p:spPr bwMode="auto">
            <a:xfrm>
              <a:off x="5470560" y="5306683"/>
              <a:ext cx="1470060" cy="1456706"/>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29" name="TextBox 28">
              <a:extLst>
                <a:ext uri="{FF2B5EF4-FFF2-40B4-BE49-F238E27FC236}">
                  <a16:creationId xmlns:a16="http://schemas.microsoft.com/office/drawing/2014/main" id="{39CC5A1E-F202-4E9F-939E-E367EA43E765}"/>
                </a:ext>
              </a:extLst>
            </p:cNvPr>
            <p:cNvSpPr txBox="1"/>
            <p:nvPr/>
          </p:nvSpPr>
          <p:spPr>
            <a:xfrm>
              <a:off x="5660409" y="6914743"/>
              <a:ext cx="1090363" cy="215444"/>
            </a:xfrm>
            <a:prstGeom prst="rect">
              <a:avLst/>
            </a:prstGeom>
            <a:noFill/>
          </p:spPr>
          <p:txBody>
            <a:bodyPr wrap="none" rtlCol="0">
              <a:spAutoFit/>
            </a:bodyPr>
            <a:lstStyle/>
            <a:p>
              <a:r>
                <a:rPr lang="en-US" sz="800" b="1" dirty="0"/>
                <a:t>Combustion Analyzer</a:t>
              </a:r>
            </a:p>
          </p:txBody>
        </p:sp>
        <p:pic>
          <p:nvPicPr>
            <p:cNvPr id="63" name="Picture 2">
              <a:extLst>
                <a:ext uri="{FF2B5EF4-FFF2-40B4-BE49-F238E27FC236}">
                  <a16:creationId xmlns:a16="http://schemas.microsoft.com/office/drawing/2014/main" id="{EFA4CC4E-6649-42FE-884F-9EE90B47EF6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5798"/>
            <a:stretch/>
          </p:blipFill>
          <p:spPr bwMode="auto">
            <a:xfrm>
              <a:off x="2035386" y="3981107"/>
              <a:ext cx="521368" cy="94438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034B0728-7909-445A-A9DD-128A68854754}"/>
                </a:ext>
              </a:extLst>
            </p:cNvPr>
            <p:cNvPicPr>
              <a:picLocks noChangeAspect="1"/>
            </p:cNvPicPr>
            <p:nvPr/>
          </p:nvPicPr>
          <p:blipFill rotWithShape="1">
            <a:blip r:embed="rId13"/>
            <a:srcRect l="30921" t="2892" r="17046" b="4012"/>
            <a:stretch/>
          </p:blipFill>
          <p:spPr>
            <a:xfrm>
              <a:off x="2594586" y="3977860"/>
              <a:ext cx="527824" cy="944386"/>
            </a:xfrm>
            <a:prstGeom prst="rect">
              <a:avLst/>
            </a:prstGeom>
            <a:pattFill prst="pct5">
              <a:fgClr>
                <a:schemeClr val="accent1"/>
              </a:fgClr>
              <a:bgClr>
                <a:schemeClr val="bg1"/>
              </a:bgClr>
            </a:pattFill>
          </p:spPr>
        </p:pic>
        <p:sp>
          <p:nvSpPr>
            <p:cNvPr id="65" name="TextBox 64">
              <a:extLst>
                <a:ext uri="{FF2B5EF4-FFF2-40B4-BE49-F238E27FC236}">
                  <a16:creationId xmlns:a16="http://schemas.microsoft.com/office/drawing/2014/main" id="{E84E3DB3-222F-4AC8-90C8-36C7AF918179}"/>
                </a:ext>
              </a:extLst>
            </p:cNvPr>
            <p:cNvSpPr txBox="1"/>
            <p:nvPr/>
          </p:nvSpPr>
          <p:spPr>
            <a:xfrm>
              <a:off x="2586221" y="4546370"/>
              <a:ext cx="75986" cy="369332"/>
            </a:xfrm>
            <a:prstGeom prst="rect">
              <a:avLst/>
            </a:prstGeom>
            <a:solidFill>
              <a:schemeClr val="bg1"/>
            </a:solidFill>
          </p:spPr>
          <p:txBody>
            <a:bodyPr wrap="square" rtlCol="0">
              <a:spAutoFit/>
            </a:bodyPr>
            <a:lstStyle/>
            <a:p>
              <a:endParaRPr lang="en-US" dirty="0"/>
            </a:p>
          </p:txBody>
        </p:sp>
        <p:pic>
          <p:nvPicPr>
            <p:cNvPr id="66" name="Picture 65">
              <a:extLst>
                <a:ext uri="{FF2B5EF4-FFF2-40B4-BE49-F238E27FC236}">
                  <a16:creationId xmlns:a16="http://schemas.microsoft.com/office/drawing/2014/main" id="{19FC27EE-88B7-4893-B18D-0141FCA90A59}"/>
                </a:ext>
              </a:extLst>
            </p:cNvPr>
            <p:cNvPicPr>
              <a:picLocks noChangeAspect="1"/>
            </p:cNvPicPr>
            <p:nvPr/>
          </p:nvPicPr>
          <p:blipFill rotWithShape="1">
            <a:blip r:embed="rId14"/>
            <a:srcRect l="44052" t="63147" r="11993" b="7314"/>
            <a:stretch/>
          </p:blipFill>
          <p:spPr>
            <a:xfrm>
              <a:off x="818797" y="4107895"/>
              <a:ext cx="1070518" cy="501796"/>
            </a:xfrm>
            <a:prstGeom prst="rect">
              <a:avLst/>
            </a:prstGeom>
          </p:spPr>
        </p:pic>
        <p:sp>
          <p:nvSpPr>
            <p:cNvPr id="67" name="TextBox 66">
              <a:extLst>
                <a:ext uri="{FF2B5EF4-FFF2-40B4-BE49-F238E27FC236}">
                  <a16:creationId xmlns:a16="http://schemas.microsoft.com/office/drawing/2014/main" id="{72D9CBFD-BAE0-475C-9D0A-59A112283B99}"/>
                </a:ext>
              </a:extLst>
            </p:cNvPr>
            <p:cNvSpPr txBox="1"/>
            <p:nvPr/>
          </p:nvSpPr>
          <p:spPr>
            <a:xfrm>
              <a:off x="725692" y="4624705"/>
              <a:ext cx="1194633" cy="338554"/>
            </a:xfrm>
            <a:prstGeom prst="rect">
              <a:avLst/>
            </a:prstGeom>
            <a:noFill/>
          </p:spPr>
          <p:txBody>
            <a:bodyPr wrap="square" rtlCol="0">
              <a:spAutoFit/>
            </a:bodyPr>
            <a:lstStyle/>
            <a:p>
              <a:r>
                <a:rPr lang="en-US" sz="800" b="1" dirty="0"/>
                <a:t>Temperature/Humidity Data Logger </a:t>
              </a:r>
            </a:p>
          </p:txBody>
        </p:sp>
        <p:sp>
          <p:nvSpPr>
            <p:cNvPr id="68" name="TextBox 67">
              <a:extLst>
                <a:ext uri="{FF2B5EF4-FFF2-40B4-BE49-F238E27FC236}">
                  <a16:creationId xmlns:a16="http://schemas.microsoft.com/office/drawing/2014/main" id="{F11322C0-FADC-45B7-B750-84CAA8D18EAA}"/>
                </a:ext>
              </a:extLst>
            </p:cNvPr>
            <p:cNvSpPr txBox="1"/>
            <p:nvPr/>
          </p:nvSpPr>
          <p:spPr>
            <a:xfrm>
              <a:off x="2008329" y="4890641"/>
              <a:ext cx="744069" cy="338554"/>
            </a:xfrm>
            <a:prstGeom prst="rect">
              <a:avLst/>
            </a:prstGeom>
            <a:noFill/>
          </p:spPr>
          <p:txBody>
            <a:bodyPr wrap="square" rtlCol="0">
              <a:spAutoFit/>
            </a:bodyPr>
            <a:lstStyle/>
            <a:p>
              <a:r>
                <a:rPr lang="en-US" sz="800" b="1" dirty="0"/>
                <a:t>IR Thermal Camera</a:t>
              </a:r>
            </a:p>
          </p:txBody>
        </p:sp>
        <p:pic>
          <p:nvPicPr>
            <p:cNvPr id="69" name="Picture 8" descr="UX90-006x HOBO Occupancy/Light (12m Range) Data Logger">
              <a:extLst>
                <a:ext uri="{FF2B5EF4-FFF2-40B4-BE49-F238E27FC236}">
                  <a16:creationId xmlns:a16="http://schemas.microsoft.com/office/drawing/2014/main" id="{FF2C3113-47F3-4811-89BE-6F628D2A98A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19" t="17200" r="1799" b="17182"/>
            <a:stretch/>
          </p:blipFill>
          <p:spPr bwMode="auto">
            <a:xfrm>
              <a:off x="781652" y="4978273"/>
              <a:ext cx="1186434" cy="56225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A4B62569-0821-45F5-8EEE-353A3C6F1FB1}"/>
                </a:ext>
              </a:extLst>
            </p:cNvPr>
            <p:cNvSpPr txBox="1"/>
            <p:nvPr/>
          </p:nvSpPr>
          <p:spPr>
            <a:xfrm>
              <a:off x="758834" y="5551495"/>
              <a:ext cx="891614" cy="338554"/>
            </a:xfrm>
            <a:prstGeom prst="rect">
              <a:avLst/>
            </a:prstGeom>
            <a:noFill/>
          </p:spPr>
          <p:txBody>
            <a:bodyPr wrap="square" rtlCol="0">
              <a:spAutoFit/>
            </a:bodyPr>
            <a:lstStyle/>
            <a:p>
              <a:r>
                <a:rPr lang="en-US" sz="800" b="1" dirty="0"/>
                <a:t>Occupancy/Light</a:t>
              </a:r>
            </a:p>
            <a:p>
              <a:r>
                <a:rPr lang="en-US" sz="800" b="1" dirty="0"/>
                <a:t>Data Logger</a:t>
              </a:r>
            </a:p>
          </p:txBody>
        </p:sp>
        <p:pic>
          <p:nvPicPr>
            <p:cNvPr id="71" name="Picture 12">
              <a:extLst>
                <a:ext uri="{FF2B5EF4-FFF2-40B4-BE49-F238E27FC236}">
                  <a16:creationId xmlns:a16="http://schemas.microsoft.com/office/drawing/2014/main" id="{F26A600D-D68D-4ECE-8CE4-57B2AE574F2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93118" y="5235447"/>
              <a:ext cx="911561" cy="42412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05B70585-6682-4899-A18A-F07EF11B8099}"/>
                </a:ext>
              </a:extLst>
            </p:cNvPr>
            <p:cNvSpPr txBox="1"/>
            <p:nvPr/>
          </p:nvSpPr>
          <p:spPr>
            <a:xfrm>
              <a:off x="1986277" y="5668399"/>
              <a:ext cx="1178528" cy="338554"/>
            </a:xfrm>
            <a:prstGeom prst="rect">
              <a:avLst/>
            </a:prstGeom>
            <a:noFill/>
          </p:spPr>
          <p:txBody>
            <a:bodyPr wrap="none" rtlCol="0">
              <a:spAutoFit/>
            </a:bodyPr>
            <a:lstStyle/>
            <a:p>
              <a:r>
                <a:rPr lang="en-US" sz="800" b="1" dirty="0"/>
                <a:t>Pressure/ Temperature</a:t>
              </a:r>
            </a:p>
            <a:p>
              <a:r>
                <a:rPr lang="en-US" sz="800" b="1" dirty="0"/>
                <a:t>Data Logger</a:t>
              </a:r>
            </a:p>
          </p:txBody>
        </p:sp>
        <p:sp>
          <p:nvSpPr>
            <p:cNvPr id="73" name="TextBox 72">
              <a:extLst>
                <a:ext uri="{FF2B5EF4-FFF2-40B4-BE49-F238E27FC236}">
                  <a16:creationId xmlns:a16="http://schemas.microsoft.com/office/drawing/2014/main" id="{8AA042C8-62C5-49FA-BB8A-090D2996B9D3}"/>
                </a:ext>
              </a:extLst>
            </p:cNvPr>
            <p:cNvSpPr txBox="1"/>
            <p:nvPr/>
          </p:nvSpPr>
          <p:spPr>
            <a:xfrm>
              <a:off x="2583499" y="4889602"/>
              <a:ext cx="957681" cy="461665"/>
            </a:xfrm>
            <a:prstGeom prst="rect">
              <a:avLst/>
            </a:prstGeom>
            <a:noFill/>
          </p:spPr>
          <p:txBody>
            <a:bodyPr wrap="square" rtlCol="0">
              <a:spAutoFit/>
            </a:bodyPr>
            <a:lstStyle/>
            <a:p>
              <a:r>
                <a:rPr lang="en-US" sz="800" b="1" dirty="0"/>
                <a:t>IR Laser Temperature </a:t>
              </a:r>
            </a:p>
            <a:p>
              <a:r>
                <a:rPr lang="en-US" sz="800" b="1" dirty="0"/>
                <a:t>Gun</a:t>
              </a:r>
            </a:p>
          </p:txBody>
        </p:sp>
        <p:pic>
          <p:nvPicPr>
            <p:cNvPr id="74" name="Picture 73" descr="UX90-004x HOBO Motor On/Off Data Logger">
              <a:extLst>
                <a:ext uri="{FF2B5EF4-FFF2-40B4-BE49-F238E27FC236}">
                  <a16:creationId xmlns:a16="http://schemas.microsoft.com/office/drawing/2014/main" id="{4353C14E-EDBB-438A-8640-1A4F3DA9C61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257" t="17904" b="19110"/>
            <a:stretch/>
          </p:blipFill>
          <p:spPr bwMode="auto">
            <a:xfrm>
              <a:off x="3324411" y="5105046"/>
              <a:ext cx="1303138" cy="59798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5F457F13-9488-49A3-B4BE-5EE139492E8C}"/>
                </a:ext>
              </a:extLst>
            </p:cNvPr>
            <p:cNvSpPr txBox="1"/>
            <p:nvPr/>
          </p:nvSpPr>
          <p:spPr>
            <a:xfrm>
              <a:off x="3291381" y="5710768"/>
              <a:ext cx="1308371" cy="215444"/>
            </a:xfrm>
            <a:prstGeom prst="rect">
              <a:avLst/>
            </a:prstGeom>
            <a:noFill/>
          </p:spPr>
          <p:txBody>
            <a:bodyPr wrap="none" rtlCol="0">
              <a:spAutoFit/>
            </a:bodyPr>
            <a:lstStyle/>
            <a:p>
              <a:r>
                <a:rPr lang="en-US" sz="800" b="1" dirty="0"/>
                <a:t>Motor On/Off Data Logger</a:t>
              </a:r>
            </a:p>
          </p:txBody>
        </p:sp>
        <p:pic>
          <p:nvPicPr>
            <p:cNvPr id="76" name="Picture 10" descr="Pocket LED Light Meter">
              <a:extLst>
                <a:ext uri="{FF2B5EF4-FFF2-40B4-BE49-F238E27FC236}">
                  <a16:creationId xmlns:a16="http://schemas.microsoft.com/office/drawing/2014/main" id="{14773532-F8AE-49CD-9DC6-AC2166B9D83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1481" t="3669" r="31356" b="3669"/>
            <a:stretch/>
          </p:blipFill>
          <p:spPr bwMode="auto">
            <a:xfrm>
              <a:off x="3348487" y="4030913"/>
              <a:ext cx="353341" cy="8810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830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1000" b="-11000"/>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8AA3615-81BB-9C4E-B681-0DB8C9A36FEA}"/>
              </a:ext>
            </a:extLst>
          </p:cNvPr>
          <p:cNvSpPr/>
          <p:nvPr/>
        </p:nvSpPr>
        <p:spPr>
          <a:xfrm>
            <a:off x="1427867" y="567006"/>
            <a:ext cx="2502348" cy="60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Program Overview</a:t>
            </a:r>
          </a:p>
        </p:txBody>
      </p:sp>
      <p:sp>
        <p:nvSpPr>
          <p:cNvPr id="4" name="Rounded Rectangle 3">
            <a:extLst>
              <a:ext uri="{FF2B5EF4-FFF2-40B4-BE49-F238E27FC236}">
                <a16:creationId xmlns:a16="http://schemas.microsoft.com/office/drawing/2014/main" id="{96E400A1-5275-6C46-B261-E67DE76360E0}"/>
              </a:ext>
            </a:extLst>
          </p:cNvPr>
          <p:cNvSpPr/>
          <p:nvPr/>
        </p:nvSpPr>
        <p:spPr>
          <a:xfrm>
            <a:off x="2637542" y="1427919"/>
            <a:ext cx="2502348" cy="6066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Mission and Goals</a:t>
            </a:r>
          </a:p>
        </p:txBody>
      </p:sp>
      <p:sp>
        <p:nvSpPr>
          <p:cNvPr id="5" name="Rounded Rectangle 4">
            <a:extLst>
              <a:ext uri="{FF2B5EF4-FFF2-40B4-BE49-F238E27FC236}">
                <a16:creationId xmlns:a16="http://schemas.microsoft.com/office/drawing/2014/main" id="{B7651501-0971-2E44-9517-6309D7A23760}"/>
              </a:ext>
            </a:extLst>
          </p:cNvPr>
          <p:cNvSpPr/>
          <p:nvPr/>
        </p:nvSpPr>
        <p:spPr>
          <a:xfrm>
            <a:off x="3847217" y="2288832"/>
            <a:ext cx="2502348" cy="606670"/>
          </a:xfrm>
          <a:prstGeom prst="round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Team and Partners</a:t>
            </a:r>
          </a:p>
        </p:txBody>
      </p:sp>
      <p:sp>
        <p:nvSpPr>
          <p:cNvPr id="7" name="Rounded Rectangle 6">
            <a:extLst>
              <a:ext uri="{FF2B5EF4-FFF2-40B4-BE49-F238E27FC236}">
                <a16:creationId xmlns:a16="http://schemas.microsoft.com/office/drawing/2014/main" id="{697A4295-33A0-1F48-9612-877B5CA47610}"/>
              </a:ext>
            </a:extLst>
          </p:cNvPr>
          <p:cNvSpPr/>
          <p:nvPr/>
        </p:nvSpPr>
        <p:spPr>
          <a:xfrm>
            <a:off x="5056892" y="3149745"/>
            <a:ext cx="2502348" cy="60667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Involved</a:t>
            </a:r>
          </a:p>
        </p:txBody>
      </p:sp>
      <p:sp>
        <p:nvSpPr>
          <p:cNvPr id="8" name="Rounded Rectangle 7">
            <a:extLst>
              <a:ext uri="{FF2B5EF4-FFF2-40B4-BE49-F238E27FC236}">
                <a16:creationId xmlns:a16="http://schemas.microsoft.com/office/drawing/2014/main" id="{2508D8D6-FF42-A24A-8FE9-7F53511D96E9}"/>
              </a:ext>
            </a:extLst>
          </p:cNvPr>
          <p:cNvSpPr/>
          <p:nvPr/>
        </p:nvSpPr>
        <p:spPr>
          <a:xfrm>
            <a:off x="6266567" y="4010658"/>
            <a:ext cx="2502348" cy="60667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Our Process</a:t>
            </a:r>
          </a:p>
        </p:txBody>
      </p:sp>
      <p:sp>
        <p:nvSpPr>
          <p:cNvPr id="9" name="Bent Arrow 8">
            <a:extLst>
              <a:ext uri="{FF2B5EF4-FFF2-40B4-BE49-F238E27FC236}">
                <a16:creationId xmlns:a16="http://schemas.microsoft.com/office/drawing/2014/main" id="{F41F564D-157F-8548-8A5D-BAC9448ADB62}"/>
              </a:ext>
            </a:extLst>
          </p:cNvPr>
          <p:cNvSpPr/>
          <p:nvPr/>
        </p:nvSpPr>
        <p:spPr>
          <a:xfrm flipV="1">
            <a:off x="2104874" y="125280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Bent Arrow 9">
            <a:extLst>
              <a:ext uri="{FF2B5EF4-FFF2-40B4-BE49-F238E27FC236}">
                <a16:creationId xmlns:a16="http://schemas.microsoft.com/office/drawing/2014/main" id="{3D208BC9-FF83-F54A-B67E-05304CACA1C8}"/>
              </a:ext>
            </a:extLst>
          </p:cNvPr>
          <p:cNvSpPr/>
          <p:nvPr/>
        </p:nvSpPr>
        <p:spPr>
          <a:xfrm flipV="1">
            <a:off x="3294767" y="2143760"/>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1" name="Bent Arrow 10">
            <a:extLst>
              <a:ext uri="{FF2B5EF4-FFF2-40B4-BE49-F238E27FC236}">
                <a16:creationId xmlns:a16="http://schemas.microsoft.com/office/drawing/2014/main" id="{30F7F349-9489-8D42-A173-CD2630459B7A}"/>
              </a:ext>
            </a:extLst>
          </p:cNvPr>
          <p:cNvSpPr/>
          <p:nvPr/>
        </p:nvSpPr>
        <p:spPr>
          <a:xfrm flipV="1">
            <a:off x="4519829" y="300833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EFE976A0-8126-B347-BE5E-28EE104696A6}"/>
              </a:ext>
            </a:extLst>
          </p:cNvPr>
          <p:cNvSpPr/>
          <p:nvPr/>
        </p:nvSpPr>
        <p:spPr>
          <a:xfrm flipV="1">
            <a:off x="5727306" y="3890498"/>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13" name="Picture 12" descr="A picture containing text&#10;&#10;Description automatically generated">
            <a:extLst>
              <a:ext uri="{FF2B5EF4-FFF2-40B4-BE49-F238E27FC236}">
                <a16:creationId xmlns:a16="http://schemas.microsoft.com/office/drawing/2014/main" id="{E4239AB9-926A-4046-B78F-572A0C61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3921" r="1"/>
          <a:stretch/>
        </p:blipFill>
        <p:spPr>
          <a:xfrm>
            <a:off x="100765" y="2491930"/>
            <a:ext cx="2220059" cy="2528969"/>
          </a:xfrm>
          <a:prstGeom prst="rect">
            <a:avLst/>
          </a:prstGeom>
        </p:spPr>
      </p:pic>
    </p:spTree>
    <p:extLst>
      <p:ext uri="{BB962C8B-B14F-4D97-AF65-F5344CB8AC3E}">
        <p14:creationId xmlns:p14="http://schemas.microsoft.com/office/powerpoint/2010/main" val="295028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grpId="0" nodeType="withEffect">
                                  <p:stCondLst>
                                    <p:cond delay="0"/>
                                  </p:stCondLst>
                                  <p:childTnLst>
                                    <p:set>
                                      <p:cBhvr>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grpId="0"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grpId="0" nodeType="withEffect">
                                  <p:stCondLst>
                                    <p:cond delay="0"/>
                                  </p:stCondLst>
                                  <p:childTnLst>
                                    <p:set>
                                      <p:cBhvr>
                                        <p:cTn id="15" dur="indefinite"/>
                                        <p:tgtEl>
                                          <p:spTgt spid="8"/>
                                        </p:tgtEl>
                                        <p:attrNameLst>
                                          <p:attrName>style.opacity</p:attrName>
                                        </p:attrNameLst>
                                      </p:cBhvr>
                                      <p:to>
                                        <p:strVal val="0.5"/>
                                      </p:to>
                                    </p:set>
                                    <p:animEffect filter="image" prLst="opacity: 0.5">
                                      <p:cBhvr rctx="IE">
                                        <p:cTn id="1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DB0C5-B6EA-4341-B28D-3A1369D8A8B8}"/>
              </a:ext>
            </a:extLst>
          </p:cNvPr>
          <p:cNvSpPr>
            <a:spLocks noGrp="1"/>
          </p:cNvSpPr>
          <p:nvPr>
            <p:ph type="title"/>
          </p:nvPr>
        </p:nvSpPr>
        <p:spPr/>
        <p:txBody>
          <a:bodyPr/>
          <a:lstStyle/>
          <a:p>
            <a:r>
              <a:rPr lang="en-US" dirty="0"/>
              <a:t>How</a:t>
            </a:r>
            <a:r>
              <a:rPr lang="zh-CN" altLang="en-US" dirty="0"/>
              <a:t> </a:t>
            </a:r>
            <a:r>
              <a:rPr lang="en-US" altLang="zh-CN" dirty="0"/>
              <a:t>to Get Involved: </a:t>
            </a:r>
            <a:r>
              <a:rPr lang="en-US" dirty="0"/>
              <a:t>Eligibility</a:t>
            </a:r>
          </a:p>
        </p:txBody>
      </p:sp>
      <p:sp>
        <p:nvSpPr>
          <p:cNvPr id="5" name="Slide Number Placeholder 4">
            <a:extLst>
              <a:ext uri="{FF2B5EF4-FFF2-40B4-BE49-F238E27FC236}">
                <a16:creationId xmlns:a16="http://schemas.microsoft.com/office/drawing/2014/main" id="{133BC384-1B08-A14C-9BCF-F66C88E1D0E9}"/>
              </a:ext>
            </a:extLst>
          </p:cNvPr>
          <p:cNvSpPr>
            <a:spLocks noGrp="1"/>
          </p:cNvSpPr>
          <p:nvPr>
            <p:ph type="sldNum" sz="quarter" idx="12"/>
          </p:nvPr>
        </p:nvSpPr>
        <p:spPr/>
        <p:txBody>
          <a:bodyPr/>
          <a:lstStyle/>
          <a:p>
            <a:fld id="{CC7697F5-3DCA-0A4F-B9EA-FEC2794BD1A6}" type="slidenum">
              <a:rPr lang="en-US" smtClean="0"/>
              <a:t>12</a:t>
            </a:fld>
            <a:endParaRPr lang="en-US" dirty="0"/>
          </a:p>
        </p:txBody>
      </p:sp>
      <p:grpSp>
        <p:nvGrpSpPr>
          <p:cNvPr id="6" name="Group 5">
            <a:extLst>
              <a:ext uri="{FF2B5EF4-FFF2-40B4-BE49-F238E27FC236}">
                <a16:creationId xmlns:a16="http://schemas.microsoft.com/office/drawing/2014/main" id="{0A020B28-A234-424C-AA85-F83CA7892390}"/>
              </a:ext>
            </a:extLst>
          </p:cNvPr>
          <p:cNvGrpSpPr/>
          <p:nvPr/>
        </p:nvGrpSpPr>
        <p:grpSpPr>
          <a:xfrm>
            <a:off x="375920" y="1185715"/>
            <a:ext cx="1893404" cy="412993"/>
            <a:chOff x="11339" y="221711"/>
            <a:chExt cx="1893404" cy="412993"/>
          </a:xfrm>
        </p:grpSpPr>
        <p:sp>
          <p:nvSpPr>
            <p:cNvPr id="10" name="Rectangle 9">
              <a:extLst>
                <a:ext uri="{FF2B5EF4-FFF2-40B4-BE49-F238E27FC236}">
                  <a16:creationId xmlns:a16="http://schemas.microsoft.com/office/drawing/2014/main" id="{D45A9172-51C1-984E-9894-9E7EDA214305}"/>
                </a:ext>
              </a:extLst>
            </p:cNvPr>
            <p:cNvSpPr/>
            <p:nvPr/>
          </p:nvSpPr>
          <p:spPr>
            <a:xfrm>
              <a:off x="11339" y="221711"/>
              <a:ext cx="1893404" cy="412993"/>
            </a:xfrm>
            <a:prstGeom prst="rect">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937F9888-8ED6-6F46-B32D-F9635D36BC1B}"/>
                </a:ext>
              </a:extLst>
            </p:cNvPr>
            <p:cNvSpPr txBox="1"/>
            <p:nvPr/>
          </p:nvSpPr>
          <p:spPr>
            <a:xfrm>
              <a:off x="11339" y="221711"/>
              <a:ext cx="1893404" cy="4129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Location</a:t>
              </a:r>
            </a:p>
          </p:txBody>
        </p:sp>
      </p:grpSp>
      <p:grpSp>
        <p:nvGrpSpPr>
          <p:cNvPr id="7" name="Group 6">
            <a:extLst>
              <a:ext uri="{FF2B5EF4-FFF2-40B4-BE49-F238E27FC236}">
                <a16:creationId xmlns:a16="http://schemas.microsoft.com/office/drawing/2014/main" id="{ACFD1AAC-D6CC-814B-A966-A60EC635BDD2}"/>
              </a:ext>
            </a:extLst>
          </p:cNvPr>
          <p:cNvGrpSpPr/>
          <p:nvPr/>
        </p:nvGrpSpPr>
        <p:grpSpPr>
          <a:xfrm>
            <a:off x="375920" y="1598708"/>
            <a:ext cx="1893404" cy="2887396"/>
            <a:chOff x="11339" y="634704"/>
            <a:chExt cx="1893404" cy="2887396"/>
          </a:xfrm>
        </p:grpSpPr>
        <p:sp>
          <p:nvSpPr>
            <p:cNvPr id="8" name="Rectangle 7">
              <a:extLst>
                <a:ext uri="{FF2B5EF4-FFF2-40B4-BE49-F238E27FC236}">
                  <a16:creationId xmlns:a16="http://schemas.microsoft.com/office/drawing/2014/main" id="{C3B9B91C-BA5C-6B4C-A24B-3D2809E24975}"/>
                </a:ext>
              </a:extLst>
            </p:cNvPr>
            <p:cNvSpPr/>
            <p:nvPr/>
          </p:nvSpPr>
          <p:spPr>
            <a:xfrm>
              <a:off x="11339" y="634704"/>
              <a:ext cx="1893404" cy="2887396"/>
            </a:xfrm>
            <a:prstGeom prst="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8D4C00EA-5B2F-834C-B7DA-2FBA95361245}"/>
                </a:ext>
              </a:extLst>
            </p:cNvPr>
            <p:cNvSpPr txBox="1"/>
            <p:nvPr/>
          </p:nvSpPr>
          <p:spPr>
            <a:xfrm>
              <a:off x="11339" y="634704"/>
              <a:ext cx="1893404" cy="28873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In CT, RI, Long Island, or NYC</a:t>
              </a:r>
            </a:p>
            <a:p>
              <a:pPr marL="114300" lvl="1" indent="-114300" algn="l" defTabSz="622300">
                <a:lnSpc>
                  <a:spcPct val="90000"/>
                </a:lnSpc>
                <a:spcBef>
                  <a:spcPct val="0"/>
                </a:spcBef>
                <a:spcAft>
                  <a:spcPct val="15000"/>
                </a:spcAft>
                <a:buChar char="•"/>
              </a:pPr>
              <a:r>
                <a:rPr lang="en-US" sz="1400" kern="1200" dirty="0"/>
                <a:t>Facilities in MA can contact UMass IAC (</a:t>
              </a:r>
              <a:r>
                <a:rPr lang="en-US" sz="1400" kern="1200" dirty="0">
                  <a:hlinkClick r:id="rId3"/>
                </a:rPr>
                <a:t>kosanovic@umass.edu</a:t>
              </a:r>
              <a:r>
                <a:rPr lang="en-US" sz="1400" kern="1200" dirty="0"/>
                <a:t>)</a:t>
              </a:r>
            </a:p>
          </p:txBody>
        </p:sp>
      </p:grpSp>
      <p:grpSp>
        <p:nvGrpSpPr>
          <p:cNvPr id="12" name="Group 11">
            <a:extLst>
              <a:ext uri="{FF2B5EF4-FFF2-40B4-BE49-F238E27FC236}">
                <a16:creationId xmlns:a16="http://schemas.microsoft.com/office/drawing/2014/main" id="{863C2ABD-4508-6C40-93CC-83864E20B90D}"/>
              </a:ext>
            </a:extLst>
          </p:cNvPr>
          <p:cNvGrpSpPr/>
          <p:nvPr/>
        </p:nvGrpSpPr>
        <p:grpSpPr>
          <a:xfrm>
            <a:off x="2597316" y="1185715"/>
            <a:ext cx="1893404" cy="412993"/>
            <a:chOff x="2169820" y="221711"/>
            <a:chExt cx="1893404" cy="412993"/>
          </a:xfrm>
        </p:grpSpPr>
        <p:sp>
          <p:nvSpPr>
            <p:cNvPr id="16" name="Rectangle 15">
              <a:extLst>
                <a:ext uri="{FF2B5EF4-FFF2-40B4-BE49-F238E27FC236}">
                  <a16:creationId xmlns:a16="http://schemas.microsoft.com/office/drawing/2014/main" id="{D838D0FE-CC16-C545-A2D3-0CEE7708215C}"/>
                </a:ext>
              </a:extLst>
            </p:cNvPr>
            <p:cNvSpPr/>
            <p:nvPr/>
          </p:nvSpPr>
          <p:spPr>
            <a:xfrm>
              <a:off x="2169820" y="221711"/>
              <a:ext cx="1893404" cy="412993"/>
            </a:xfrm>
            <a:prstGeom prst="rect">
              <a:avLst/>
            </a:prstGeom>
          </p:spPr>
          <p:style>
            <a:lnRef idx="2">
              <a:schemeClr val="accent3">
                <a:hueOff val="3750088"/>
                <a:satOff val="-5627"/>
                <a:lumOff val="-915"/>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17" name="TextBox 16">
              <a:extLst>
                <a:ext uri="{FF2B5EF4-FFF2-40B4-BE49-F238E27FC236}">
                  <a16:creationId xmlns:a16="http://schemas.microsoft.com/office/drawing/2014/main" id="{A8CC44A3-8203-5848-91D9-F6EBF320B5C7}"/>
                </a:ext>
              </a:extLst>
            </p:cNvPr>
            <p:cNvSpPr txBox="1"/>
            <p:nvPr/>
          </p:nvSpPr>
          <p:spPr>
            <a:xfrm>
              <a:off x="2169820" y="221711"/>
              <a:ext cx="1893404" cy="4129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Industry code</a:t>
              </a:r>
            </a:p>
          </p:txBody>
        </p:sp>
      </p:grpSp>
      <p:grpSp>
        <p:nvGrpSpPr>
          <p:cNvPr id="13" name="Group 12">
            <a:extLst>
              <a:ext uri="{FF2B5EF4-FFF2-40B4-BE49-F238E27FC236}">
                <a16:creationId xmlns:a16="http://schemas.microsoft.com/office/drawing/2014/main" id="{AD964B40-C808-7E46-856A-B68C4D8C8F6C}"/>
              </a:ext>
            </a:extLst>
          </p:cNvPr>
          <p:cNvGrpSpPr/>
          <p:nvPr/>
        </p:nvGrpSpPr>
        <p:grpSpPr>
          <a:xfrm>
            <a:off x="2597316" y="1598708"/>
            <a:ext cx="1893404" cy="2887396"/>
            <a:chOff x="2169820" y="634704"/>
            <a:chExt cx="1893404" cy="2887396"/>
          </a:xfrm>
        </p:grpSpPr>
        <p:sp>
          <p:nvSpPr>
            <p:cNvPr id="14" name="Rectangle 13">
              <a:extLst>
                <a:ext uri="{FF2B5EF4-FFF2-40B4-BE49-F238E27FC236}">
                  <a16:creationId xmlns:a16="http://schemas.microsoft.com/office/drawing/2014/main" id="{02234A25-8475-D34D-8AB0-47882632C23C}"/>
                </a:ext>
              </a:extLst>
            </p:cNvPr>
            <p:cNvSpPr/>
            <p:nvPr/>
          </p:nvSpPr>
          <p:spPr>
            <a:xfrm>
              <a:off x="2169820" y="634704"/>
              <a:ext cx="1893404" cy="2887396"/>
            </a:xfrm>
            <a:prstGeom prst="rect">
              <a:avLst/>
            </a:prstGeom>
          </p:spPr>
          <p:style>
            <a:lnRef idx="2">
              <a:schemeClr val="accent3">
                <a:tint val="40000"/>
                <a:alpha val="90000"/>
                <a:hueOff val="3572285"/>
                <a:satOff val="-4598"/>
                <a:lumOff val="-358"/>
                <a:alphaOff val="0"/>
              </a:schemeClr>
            </a:lnRef>
            <a:fillRef idx="1">
              <a:schemeClr val="accent3">
                <a:tint val="40000"/>
                <a:alpha val="90000"/>
                <a:hueOff val="3572285"/>
                <a:satOff val="-4598"/>
                <a:lumOff val="-358"/>
                <a:alphaOff val="0"/>
              </a:schemeClr>
            </a:fillRef>
            <a:effectRef idx="0">
              <a:schemeClr val="accent3">
                <a:tint val="40000"/>
                <a:alpha val="90000"/>
                <a:hueOff val="3572285"/>
                <a:satOff val="-4598"/>
                <a:lumOff val="-358"/>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4A0E196A-3FAE-F245-BDDC-FC12AF424E61}"/>
                </a:ext>
              </a:extLst>
            </p:cNvPr>
            <p:cNvSpPr txBox="1"/>
            <p:nvPr/>
          </p:nvSpPr>
          <p:spPr>
            <a:xfrm>
              <a:off x="2169820" y="634704"/>
              <a:ext cx="1893404" cy="28873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SIC code:20 - 39</a:t>
              </a:r>
            </a:p>
            <a:p>
              <a:pPr marL="114300" lvl="1" indent="-114300" algn="l" defTabSz="622300">
                <a:lnSpc>
                  <a:spcPct val="90000"/>
                </a:lnSpc>
                <a:spcBef>
                  <a:spcPct val="0"/>
                </a:spcBef>
                <a:spcAft>
                  <a:spcPct val="15000"/>
                </a:spcAft>
                <a:buChar char="•"/>
              </a:pPr>
              <a:r>
                <a:rPr lang="en-US" sz="1400" b="1" kern="1200" dirty="0"/>
                <a:t>NAICS code: 31 – 33</a:t>
              </a:r>
            </a:p>
            <a:p>
              <a:pPr marL="114300" lvl="1" indent="-114300" algn="l" defTabSz="622300">
                <a:lnSpc>
                  <a:spcPct val="90000"/>
                </a:lnSpc>
                <a:spcBef>
                  <a:spcPct val="0"/>
                </a:spcBef>
                <a:spcAft>
                  <a:spcPct val="15000"/>
                </a:spcAft>
                <a:buChar char="•"/>
              </a:pPr>
              <a:r>
                <a:rPr lang="en-US" sz="1400" kern="1200" dirty="0"/>
                <a:t>Agriculture: NAICS 11 excluding 111, 113, 114.</a:t>
              </a:r>
              <a:endParaRPr lang="en-US" sz="1400" b="0" kern="1200" dirty="0"/>
            </a:p>
            <a:p>
              <a:pPr marL="114300" lvl="1" indent="-114300" algn="l" defTabSz="622300">
                <a:lnSpc>
                  <a:spcPct val="90000"/>
                </a:lnSpc>
                <a:spcBef>
                  <a:spcPct val="0"/>
                </a:spcBef>
                <a:spcAft>
                  <a:spcPct val="15000"/>
                </a:spcAft>
                <a:buChar char="•"/>
              </a:pPr>
              <a:r>
                <a:rPr lang="en-US" sz="1400" kern="1200" dirty="0"/>
                <a:t>Mining, NAICS 21 excluding 213.</a:t>
              </a:r>
              <a:endParaRPr lang="en-US" sz="1400" b="0" kern="1200" dirty="0"/>
            </a:p>
            <a:p>
              <a:pPr marL="114300" lvl="1" indent="-114300" algn="l" defTabSz="622300">
                <a:lnSpc>
                  <a:spcPct val="90000"/>
                </a:lnSpc>
                <a:spcBef>
                  <a:spcPct val="0"/>
                </a:spcBef>
                <a:spcAft>
                  <a:spcPct val="15000"/>
                </a:spcAft>
                <a:buChar char="•"/>
              </a:pPr>
              <a:r>
                <a:rPr lang="en-US" sz="1400" kern="1200" dirty="0"/>
                <a:t>Wastewater: NAICS 22</a:t>
              </a:r>
            </a:p>
          </p:txBody>
        </p:sp>
      </p:grpSp>
      <p:grpSp>
        <p:nvGrpSpPr>
          <p:cNvPr id="18" name="Group 17">
            <a:extLst>
              <a:ext uri="{FF2B5EF4-FFF2-40B4-BE49-F238E27FC236}">
                <a16:creationId xmlns:a16="http://schemas.microsoft.com/office/drawing/2014/main" id="{50C14BF5-106C-7F41-9DB6-DB9A12A4322C}"/>
              </a:ext>
            </a:extLst>
          </p:cNvPr>
          <p:cNvGrpSpPr/>
          <p:nvPr/>
        </p:nvGrpSpPr>
        <p:grpSpPr>
          <a:xfrm>
            <a:off x="4750778" y="1185715"/>
            <a:ext cx="1893404" cy="412993"/>
            <a:chOff x="4328301" y="221711"/>
            <a:chExt cx="1893404" cy="412993"/>
          </a:xfrm>
        </p:grpSpPr>
        <p:sp>
          <p:nvSpPr>
            <p:cNvPr id="28" name="Rectangle 27">
              <a:extLst>
                <a:ext uri="{FF2B5EF4-FFF2-40B4-BE49-F238E27FC236}">
                  <a16:creationId xmlns:a16="http://schemas.microsoft.com/office/drawing/2014/main" id="{15155D7E-EA14-CD46-AFA8-53EF9E1BC828}"/>
                </a:ext>
              </a:extLst>
            </p:cNvPr>
            <p:cNvSpPr/>
            <p:nvPr/>
          </p:nvSpPr>
          <p:spPr>
            <a:xfrm>
              <a:off x="4328301" y="221711"/>
              <a:ext cx="1893404" cy="412993"/>
            </a:xfrm>
            <a:prstGeom prst="rect">
              <a:avLst/>
            </a:prstGeom>
          </p:spPr>
          <p:style>
            <a:lnRef idx="2">
              <a:schemeClr val="accent3">
                <a:hueOff val="7500176"/>
                <a:satOff val="-11253"/>
                <a:lumOff val="-183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TextBox 28">
              <a:extLst>
                <a:ext uri="{FF2B5EF4-FFF2-40B4-BE49-F238E27FC236}">
                  <a16:creationId xmlns:a16="http://schemas.microsoft.com/office/drawing/2014/main" id="{BA3DDB85-E7C0-3841-96B5-6C1E184B8A47}"/>
                </a:ext>
              </a:extLst>
            </p:cNvPr>
            <p:cNvSpPr txBox="1"/>
            <p:nvPr/>
          </p:nvSpPr>
          <p:spPr>
            <a:xfrm>
              <a:off x="4328301" y="221711"/>
              <a:ext cx="1893404" cy="4129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Size</a:t>
              </a:r>
            </a:p>
          </p:txBody>
        </p:sp>
      </p:grpSp>
      <p:grpSp>
        <p:nvGrpSpPr>
          <p:cNvPr id="19" name="Group 18">
            <a:extLst>
              <a:ext uri="{FF2B5EF4-FFF2-40B4-BE49-F238E27FC236}">
                <a16:creationId xmlns:a16="http://schemas.microsoft.com/office/drawing/2014/main" id="{2F9A12DE-3137-0A45-83A3-BDE7CF5CE7DF}"/>
              </a:ext>
            </a:extLst>
          </p:cNvPr>
          <p:cNvGrpSpPr/>
          <p:nvPr/>
        </p:nvGrpSpPr>
        <p:grpSpPr>
          <a:xfrm>
            <a:off x="4750778" y="1598708"/>
            <a:ext cx="1893404" cy="2887396"/>
            <a:chOff x="4328301" y="634704"/>
            <a:chExt cx="1893404" cy="2887396"/>
          </a:xfrm>
        </p:grpSpPr>
        <p:sp>
          <p:nvSpPr>
            <p:cNvPr id="26" name="Rectangle 25">
              <a:extLst>
                <a:ext uri="{FF2B5EF4-FFF2-40B4-BE49-F238E27FC236}">
                  <a16:creationId xmlns:a16="http://schemas.microsoft.com/office/drawing/2014/main" id="{547CE460-D271-0246-84E5-0F7E4D361A73}"/>
                </a:ext>
              </a:extLst>
            </p:cNvPr>
            <p:cNvSpPr/>
            <p:nvPr/>
          </p:nvSpPr>
          <p:spPr>
            <a:xfrm>
              <a:off x="4328301" y="634704"/>
              <a:ext cx="1893404" cy="2887396"/>
            </a:xfrm>
            <a:prstGeom prst="rect">
              <a:avLst/>
            </a:prstGeom>
          </p:spPr>
          <p:style>
            <a:lnRef idx="2">
              <a:schemeClr val="accent3">
                <a:tint val="40000"/>
                <a:alpha val="90000"/>
                <a:hueOff val="7144569"/>
                <a:satOff val="-9195"/>
                <a:lumOff val="-717"/>
                <a:alphaOff val="0"/>
              </a:schemeClr>
            </a:lnRef>
            <a:fillRef idx="1">
              <a:schemeClr val="accent3">
                <a:tint val="40000"/>
                <a:alpha val="90000"/>
                <a:hueOff val="7144569"/>
                <a:satOff val="-9195"/>
                <a:lumOff val="-717"/>
                <a:alphaOff val="0"/>
              </a:schemeClr>
            </a:fillRef>
            <a:effectRef idx="0">
              <a:schemeClr val="accent3">
                <a:tint val="40000"/>
                <a:alpha val="90000"/>
                <a:hueOff val="7144569"/>
                <a:satOff val="-9195"/>
                <a:lumOff val="-717"/>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9B162227-B43C-0040-BCE0-0F4F7D6CF82F}"/>
                </a:ext>
              </a:extLst>
            </p:cNvPr>
            <p:cNvSpPr txBox="1"/>
            <p:nvPr/>
          </p:nvSpPr>
          <p:spPr>
            <a:xfrm>
              <a:off x="4328301" y="634704"/>
              <a:ext cx="1893404" cy="28873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kern="1200" dirty="0"/>
                <a:t>Annual sales</a:t>
              </a:r>
              <a:r>
                <a:rPr lang="en-US" sz="1400" b="1" kern="1200" dirty="0"/>
                <a:t> under $100 million</a:t>
              </a:r>
            </a:p>
            <a:p>
              <a:pPr marL="114300" lvl="1" indent="-114300" algn="l" defTabSz="622300">
                <a:lnSpc>
                  <a:spcPct val="90000"/>
                </a:lnSpc>
                <a:spcBef>
                  <a:spcPct val="0"/>
                </a:spcBef>
                <a:spcAft>
                  <a:spcPct val="15000"/>
                </a:spcAft>
                <a:buChar char="•"/>
              </a:pPr>
              <a:r>
                <a:rPr lang="en-US" sz="1400" b="1" kern="1200" dirty="0"/>
                <a:t>Fewer than 500 </a:t>
              </a:r>
              <a:r>
                <a:rPr lang="en-US" sz="1400" b="0" kern="1200" dirty="0"/>
                <a:t>employees</a:t>
              </a:r>
            </a:p>
            <a:p>
              <a:pPr marL="114300" lvl="1" indent="-114300" algn="l" defTabSz="622300">
                <a:lnSpc>
                  <a:spcPct val="90000"/>
                </a:lnSpc>
                <a:spcBef>
                  <a:spcPct val="0"/>
                </a:spcBef>
                <a:spcAft>
                  <a:spcPct val="15000"/>
                </a:spcAft>
                <a:buChar char="•"/>
              </a:pPr>
              <a:r>
                <a:rPr lang="en-US" sz="1400" b="0" kern="1200" dirty="0"/>
                <a:t>Annual utility bills </a:t>
              </a:r>
              <a:r>
                <a:rPr lang="en-US" sz="1400" b="1" kern="1200" dirty="0"/>
                <a:t>over $100k but less than $3.5 million</a:t>
              </a:r>
            </a:p>
            <a:p>
              <a:pPr marL="114300" lvl="1" indent="-114300" algn="l" defTabSz="622300">
                <a:lnSpc>
                  <a:spcPct val="90000"/>
                </a:lnSpc>
                <a:spcBef>
                  <a:spcPct val="0"/>
                </a:spcBef>
                <a:spcAft>
                  <a:spcPct val="15000"/>
                </a:spcAft>
                <a:buChar char="•"/>
              </a:pPr>
              <a:r>
                <a:rPr lang="en-US" sz="1400" kern="1200" dirty="0"/>
                <a:t>No in-house energy professional on staff</a:t>
              </a:r>
              <a:endParaRPr lang="en-US" sz="1400" b="0" kern="1200" dirty="0"/>
            </a:p>
            <a:p>
              <a:pPr marL="114300" lvl="1" indent="-114300" algn="l" defTabSz="622300">
                <a:lnSpc>
                  <a:spcPct val="90000"/>
                </a:lnSpc>
                <a:spcBef>
                  <a:spcPct val="0"/>
                </a:spcBef>
                <a:spcAft>
                  <a:spcPct val="15000"/>
                </a:spcAft>
                <a:buChar char="•"/>
              </a:pPr>
              <a:r>
                <a:rPr lang="en-US" sz="1400" b="0" kern="1200" dirty="0"/>
                <a:t>For wastewater treatment, s</a:t>
              </a:r>
              <a:r>
                <a:rPr lang="en-US" sz="1400" kern="1200" dirty="0"/>
                <a:t>ize limit of </a:t>
              </a:r>
              <a:r>
                <a:rPr lang="en-US" sz="1400" b="1" kern="1200" dirty="0"/>
                <a:t>3-10 million gallons/day</a:t>
              </a:r>
            </a:p>
          </p:txBody>
        </p:sp>
      </p:grpSp>
      <p:grpSp>
        <p:nvGrpSpPr>
          <p:cNvPr id="20" name="Group 19">
            <a:extLst>
              <a:ext uri="{FF2B5EF4-FFF2-40B4-BE49-F238E27FC236}">
                <a16:creationId xmlns:a16="http://schemas.microsoft.com/office/drawing/2014/main" id="{8BEFCFCA-B9E1-A146-B09C-4B7BBC62BBBF}"/>
              </a:ext>
            </a:extLst>
          </p:cNvPr>
          <p:cNvGrpSpPr/>
          <p:nvPr/>
        </p:nvGrpSpPr>
        <p:grpSpPr>
          <a:xfrm>
            <a:off x="6909259" y="1185715"/>
            <a:ext cx="1893404" cy="412993"/>
            <a:chOff x="6486782" y="221711"/>
            <a:chExt cx="1893404" cy="412993"/>
          </a:xfrm>
        </p:grpSpPr>
        <p:sp>
          <p:nvSpPr>
            <p:cNvPr id="24" name="Rectangle 23">
              <a:extLst>
                <a:ext uri="{FF2B5EF4-FFF2-40B4-BE49-F238E27FC236}">
                  <a16:creationId xmlns:a16="http://schemas.microsoft.com/office/drawing/2014/main" id="{B2C72B1C-A89E-BA49-8C37-861712870E33}"/>
                </a:ext>
              </a:extLst>
            </p:cNvPr>
            <p:cNvSpPr/>
            <p:nvPr/>
          </p:nvSpPr>
          <p:spPr>
            <a:xfrm>
              <a:off x="6486782" y="221711"/>
              <a:ext cx="1893404" cy="412993"/>
            </a:xfrm>
            <a:prstGeom prst="rect">
              <a:avLst/>
            </a:prstGeom>
          </p:spPr>
          <p:style>
            <a:lnRef idx="2">
              <a:schemeClr val="accent3">
                <a:hueOff val="11250264"/>
                <a:satOff val="-16880"/>
                <a:lumOff val="-2745"/>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TextBox 24">
              <a:extLst>
                <a:ext uri="{FF2B5EF4-FFF2-40B4-BE49-F238E27FC236}">
                  <a16:creationId xmlns:a16="http://schemas.microsoft.com/office/drawing/2014/main" id="{19821FC7-CB0B-4B4C-94ED-1186B33F9EA3}"/>
                </a:ext>
              </a:extLst>
            </p:cNvPr>
            <p:cNvSpPr txBox="1"/>
            <p:nvPr/>
          </p:nvSpPr>
          <p:spPr>
            <a:xfrm>
              <a:off x="6486782" y="221711"/>
              <a:ext cx="1893404" cy="4129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t>Other</a:t>
              </a:r>
            </a:p>
          </p:txBody>
        </p:sp>
      </p:grpSp>
      <p:grpSp>
        <p:nvGrpSpPr>
          <p:cNvPr id="21" name="Group 20">
            <a:extLst>
              <a:ext uri="{FF2B5EF4-FFF2-40B4-BE49-F238E27FC236}">
                <a16:creationId xmlns:a16="http://schemas.microsoft.com/office/drawing/2014/main" id="{4A390524-C61C-6549-9ED6-92ADEB7F2FDC}"/>
              </a:ext>
            </a:extLst>
          </p:cNvPr>
          <p:cNvGrpSpPr/>
          <p:nvPr/>
        </p:nvGrpSpPr>
        <p:grpSpPr>
          <a:xfrm>
            <a:off x="6909259" y="1598708"/>
            <a:ext cx="1893404" cy="2887396"/>
            <a:chOff x="6486782" y="634704"/>
            <a:chExt cx="1893404" cy="2887396"/>
          </a:xfrm>
        </p:grpSpPr>
        <p:sp>
          <p:nvSpPr>
            <p:cNvPr id="22" name="Rectangle 21">
              <a:extLst>
                <a:ext uri="{FF2B5EF4-FFF2-40B4-BE49-F238E27FC236}">
                  <a16:creationId xmlns:a16="http://schemas.microsoft.com/office/drawing/2014/main" id="{BCB48AC8-2AD4-A444-81A7-100CBEACAC5A}"/>
                </a:ext>
              </a:extLst>
            </p:cNvPr>
            <p:cNvSpPr/>
            <p:nvPr/>
          </p:nvSpPr>
          <p:spPr>
            <a:xfrm>
              <a:off x="6486782" y="634704"/>
              <a:ext cx="1893404" cy="2887396"/>
            </a:xfrm>
            <a:prstGeom prst="rect">
              <a:avLst/>
            </a:prstGeom>
          </p:spPr>
          <p:style>
            <a:lnRef idx="2">
              <a:schemeClr val="accent3">
                <a:tint val="40000"/>
                <a:alpha val="90000"/>
                <a:hueOff val="10716854"/>
                <a:satOff val="-13793"/>
                <a:lumOff val="-1075"/>
                <a:alphaOff val="0"/>
              </a:schemeClr>
            </a:lnRef>
            <a:fillRef idx="1">
              <a:schemeClr val="accent3">
                <a:tint val="40000"/>
                <a:alpha val="90000"/>
                <a:hueOff val="10716854"/>
                <a:satOff val="-13793"/>
                <a:lumOff val="-1075"/>
                <a:alphaOff val="0"/>
              </a:schemeClr>
            </a:fillRef>
            <a:effectRef idx="0">
              <a:schemeClr val="accent3">
                <a:tint val="40000"/>
                <a:alpha val="90000"/>
                <a:hueOff val="10716854"/>
                <a:satOff val="-13793"/>
                <a:lumOff val="-1075"/>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F9B3277F-BDCB-9140-852F-130B225923EE}"/>
                </a:ext>
              </a:extLst>
            </p:cNvPr>
            <p:cNvSpPr txBox="1"/>
            <p:nvPr/>
          </p:nvSpPr>
          <p:spPr>
            <a:xfrm>
              <a:off x="6486782" y="634704"/>
              <a:ext cx="1893404" cy="28873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Previous IAC assessment must have occurred at least </a:t>
              </a:r>
              <a:r>
                <a:rPr lang="en-US" sz="1400" b="1" kern="1200" dirty="0"/>
                <a:t>5 years ago</a:t>
              </a:r>
              <a:r>
                <a:rPr lang="en-US" sz="1400" kern="1200" dirty="0"/>
                <a:t>.</a:t>
              </a:r>
            </a:p>
            <a:p>
              <a:pPr marL="114300" lvl="1" indent="-114300" algn="l" defTabSz="622300">
                <a:lnSpc>
                  <a:spcPct val="90000"/>
                </a:lnSpc>
                <a:spcBef>
                  <a:spcPct val="0"/>
                </a:spcBef>
                <a:spcAft>
                  <a:spcPct val="15000"/>
                </a:spcAft>
                <a:buChar char="•"/>
              </a:pPr>
              <a:r>
                <a:rPr lang="en-US" sz="1400" b="1" kern="1200" dirty="0"/>
                <a:t>No more than two </a:t>
              </a:r>
              <a:r>
                <a:rPr lang="en-US" sz="1400" kern="1200" dirty="0"/>
                <a:t>assessments for a corporate entity in any fiscal year.</a:t>
              </a:r>
            </a:p>
          </p:txBody>
        </p:sp>
      </p:grpSp>
    </p:spTree>
    <p:extLst>
      <p:ext uri="{BB962C8B-B14F-4D97-AF65-F5344CB8AC3E}">
        <p14:creationId xmlns:p14="http://schemas.microsoft.com/office/powerpoint/2010/main" val="16658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1000" b="-11000"/>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8AA3615-81BB-9C4E-B681-0DB8C9A36FEA}"/>
              </a:ext>
            </a:extLst>
          </p:cNvPr>
          <p:cNvSpPr/>
          <p:nvPr/>
        </p:nvSpPr>
        <p:spPr>
          <a:xfrm>
            <a:off x="1427867" y="567006"/>
            <a:ext cx="2502348" cy="60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Program Overview</a:t>
            </a:r>
          </a:p>
        </p:txBody>
      </p:sp>
      <p:sp>
        <p:nvSpPr>
          <p:cNvPr id="4" name="Rounded Rectangle 3">
            <a:extLst>
              <a:ext uri="{FF2B5EF4-FFF2-40B4-BE49-F238E27FC236}">
                <a16:creationId xmlns:a16="http://schemas.microsoft.com/office/drawing/2014/main" id="{96E400A1-5275-6C46-B261-E67DE76360E0}"/>
              </a:ext>
            </a:extLst>
          </p:cNvPr>
          <p:cNvSpPr/>
          <p:nvPr/>
        </p:nvSpPr>
        <p:spPr>
          <a:xfrm>
            <a:off x="2637542" y="1427919"/>
            <a:ext cx="2502348" cy="6066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Mission and Goals</a:t>
            </a:r>
          </a:p>
        </p:txBody>
      </p:sp>
      <p:sp>
        <p:nvSpPr>
          <p:cNvPr id="5" name="Rounded Rectangle 4">
            <a:extLst>
              <a:ext uri="{FF2B5EF4-FFF2-40B4-BE49-F238E27FC236}">
                <a16:creationId xmlns:a16="http://schemas.microsoft.com/office/drawing/2014/main" id="{B7651501-0971-2E44-9517-6309D7A23760}"/>
              </a:ext>
            </a:extLst>
          </p:cNvPr>
          <p:cNvSpPr/>
          <p:nvPr/>
        </p:nvSpPr>
        <p:spPr>
          <a:xfrm>
            <a:off x="3847217" y="2288832"/>
            <a:ext cx="2502348" cy="606670"/>
          </a:xfrm>
          <a:prstGeom prst="round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Team and Partners</a:t>
            </a:r>
          </a:p>
        </p:txBody>
      </p:sp>
      <p:sp>
        <p:nvSpPr>
          <p:cNvPr id="7" name="Rounded Rectangle 6">
            <a:extLst>
              <a:ext uri="{FF2B5EF4-FFF2-40B4-BE49-F238E27FC236}">
                <a16:creationId xmlns:a16="http://schemas.microsoft.com/office/drawing/2014/main" id="{697A4295-33A0-1F48-9612-877B5CA47610}"/>
              </a:ext>
            </a:extLst>
          </p:cNvPr>
          <p:cNvSpPr/>
          <p:nvPr/>
        </p:nvSpPr>
        <p:spPr>
          <a:xfrm>
            <a:off x="5056892" y="3149745"/>
            <a:ext cx="2502348" cy="60667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Involved</a:t>
            </a:r>
          </a:p>
        </p:txBody>
      </p:sp>
      <p:sp>
        <p:nvSpPr>
          <p:cNvPr id="8" name="Rounded Rectangle 7">
            <a:extLst>
              <a:ext uri="{FF2B5EF4-FFF2-40B4-BE49-F238E27FC236}">
                <a16:creationId xmlns:a16="http://schemas.microsoft.com/office/drawing/2014/main" id="{2508D8D6-FF42-A24A-8FE9-7F53511D96E9}"/>
              </a:ext>
            </a:extLst>
          </p:cNvPr>
          <p:cNvSpPr/>
          <p:nvPr/>
        </p:nvSpPr>
        <p:spPr>
          <a:xfrm>
            <a:off x="6266567" y="4010658"/>
            <a:ext cx="2502348" cy="60667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Our Process</a:t>
            </a:r>
          </a:p>
        </p:txBody>
      </p:sp>
      <p:sp>
        <p:nvSpPr>
          <p:cNvPr id="9" name="Bent Arrow 8">
            <a:extLst>
              <a:ext uri="{FF2B5EF4-FFF2-40B4-BE49-F238E27FC236}">
                <a16:creationId xmlns:a16="http://schemas.microsoft.com/office/drawing/2014/main" id="{F41F564D-157F-8548-8A5D-BAC9448ADB62}"/>
              </a:ext>
            </a:extLst>
          </p:cNvPr>
          <p:cNvSpPr/>
          <p:nvPr/>
        </p:nvSpPr>
        <p:spPr>
          <a:xfrm flipV="1">
            <a:off x="2104874" y="125280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Bent Arrow 9">
            <a:extLst>
              <a:ext uri="{FF2B5EF4-FFF2-40B4-BE49-F238E27FC236}">
                <a16:creationId xmlns:a16="http://schemas.microsoft.com/office/drawing/2014/main" id="{3D208BC9-FF83-F54A-B67E-05304CACA1C8}"/>
              </a:ext>
            </a:extLst>
          </p:cNvPr>
          <p:cNvSpPr/>
          <p:nvPr/>
        </p:nvSpPr>
        <p:spPr>
          <a:xfrm flipV="1">
            <a:off x="3294767" y="2143760"/>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1" name="Bent Arrow 10">
            <a:extLst>
              <a:ext uri="{FF2B5EF4-FFF2-40B4-BE49-F238E27FC236}">
                <a16:creationId xmlns:a16="http://schemas.microsoft.com/office/drawing/2014/main" id="{30F7F349-9489-8D42-A173-CD2630459B7A}"/>
              </a:ext>
            </a:extLst>
          </p:cNvPr>
          <p:cNvSpPr/>
          <p:nvPr/>
        </p:nvSpPr>
        <p:spPr>
          <a:xfrm flipV="1">
            <a:off x="4519829" y="300833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EFE976A0-8126-B347-BE5E-28EE104696A6}"/>
              </a:ext>
            </a:extLst>
          </p:cNvPr>
          <p:cNvSpPr/>
          <p:nvPr/>
        </p:nvSpPr>
        <p:spPr>
          <a:xfrm flipV="1">
            <a:off x="5727306" y="3890498"/>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13" name="Picture 12" descr="A picture containing text&#10;&#10;Description automatically generated">
            <a:extLst>
              <a:ext uri="{FF2B5EF4-FFF2-40B4-BE49-F238E27FC236}">
                <a16:creationId xmlns:a16="http://schemas.microsoft.com/office/drawing/2014/main" id="{E4239AB9-926A-4046-B78F-572A0C61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3921" r="1"/>
          <a:stretch/>
        </p:blipFill>
        <p:spPr>
          <a:xfrm>
            <a:off x="100765" y="2491930"/>
            <a:ext cx="2220059" cy="2528969"/>
          </a:xfrm>
          <a:prstGeom prst="rect">
            <a:avLst/>
          </a:prstGeom>
        </p:spPr>
      </p:pic>
    </p:spTree>
    <p:extLst>
      <p:ext uri="{BB962C8B-B14F-4D97-AF65-F5344CB8AC3E}">
        <p14:creationId xmlns:p14="http://schemas.microsoft.com/office/powerpoint/2010/main" val="226704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grpId="0" nodeType="withEffect">
                                  <p:stCondLst>
                                    <p:cond delay="0"/>
                                  </p:stCondLst>
                                  <p:childTnLst>
                                    <p:set>
                                      <p:cBhvr>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grpId="0"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grpId="0" nodeType="withEffect">
                                  <p:stCondLst>
                                    <p:cond delay="0"/>
                                  </p:stCondLst>
                                  <p:childTnLst>
                                    <p:set>
                                      <p:cBhvr>
                                        <p:cTn id="15" dur="indefinite"/>
                                        <p:tgtEl>
                                          <p:spTgt spid="7"/>
                                        </p:tgtEl>
                                        <p:attrNameLst>
                                          <p:attrName>style.opacity</p:attrName>
                                        </p:attrNameLst>
                                      </p:cBhvr>
                                      <p:to>
                                        <p:strVal val="0.5"/>
                                      </p:to>
                                    </p:set>
                                    <p:animEffect filter="image" prLst="opacity: 0.5">
                                      <p:cBhvr rctx="IE">
                                        <p:cTn id="1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66F1-16B6-6D44-9F5B-9B28B8CCCF57}"/>
              </a:ext>
            </a:extLst>
          </p:cNvPr>
          <p:cNvSpPr>
            <a:spLocks noGrp="1"/>
          </p:cNvSpPr>
          <p:nvPr>
            <p:ph type="title"/>
          </p:nvPr>
        </p:nvSpPr>
        <p:spPr>
          <a:xfrm>
            <a:off x="190982" y="206374"/>
            <a:ext cx="8229600" cy="494665"/>
          </a:xfrm>
        </p:spPr>
        <p:txBody>
          <a:bodyPr/>
          <a:lstStyle/>
          <a:p>
            <a:r>
              <a:rPr lang="en-US" b="1"/>
              <a:t>Our Process</a:t>
            </a:r>
          </a:p>
        </p:txBody>
      </p:sp>
      <p:sp>
        <p:nvSpPr>
          <p:cNvPr id="5" name="Date Placeholder 4">
            <a:extLst>
              <a:ext uri="{FF2B5EF4-FFF2-40B4-BE49-F238E27FC236}">
                <a16:creationId xmlns:a16="http://schemas.microsoft.com/office/drawing/2014/main" id="{9C59F55E-604A-1744-856A-6C84DA813246}"/>
              </a:ext>
            </a:extLst>
          </p:cNvPr>
          <p:cNvSpPr>
            <a:spLocks noGrp="1"/>
          </p:cNvSpPr>
          <p:nvPr>
            <p:ph type="dt" sz="half" idx="10"/>
          </p:nvPr>
        </p:nvSpPr>
        <p:spPr/>
        <p:txBody>
          <a:bodyPr/>
          <a:lstStyle/>
          <a:p>
            <a:fld id="{FA8CCAF7-DEC8-446C-859E-94A62915B6DC}" type="datetime1">
              <a:rPr lang="en-US" smtClean="0"/>
              <a:t>6/23/2022</a:t>
            </a:fld>
            <a:endParaRPr lang="en-US"/>
          </a:p>
        </p:txBody>
      </p:sp>
      <p:sp>
        <p:nvSpPr>
          <p:cNvPr id="6" name="Slide Number Placeholder 5">
            <a:extLst>
              <a:ext uri="{FF2B5EF4-FFF2-40B4-BE49-F238E27FC236}">
                <a16:creationId xmlns:a16="http://schemas.microsoft.com/office/drawing/2014/main" id="{C0F558E8-8DB9-0641-BDD4-E2C9B2EE4F13}"/>
              </a:ext>
            </a:extLst>
          </p:cNvPr>
          <p:cNvSpPr>
            <a:spLocks noGrp="1"/>
          </p:cNvSpPr>
          <p:nvPr>
            <p:ph type="sldNum" sz="quarter" idx="12"/>
          </p:nvPr>
        </p:nvSpPr>
        <p:spPr/>
        <p:txBody>
          <a:bodyPr/>
          <a:lstStyle/>
          <a:p>
            <a:fld id="{CC7697F5-3DCA-0A4F-B9EA-FEC2794BD1A6}" type="slidenum">
              <a:rPr lang="en-US" smtClean="0"/>
              <a:t>14</a:t>
            </a:fld>
            <a:endParaRPr lang="en-US"/>
          </a:p>
        </p:txBody>
      </p:sp>
      <p:sp>
        <p:nvSpPr>
          <p:cNvPr id="9" name="Pentagon 8">
            <a:extLst>
              <a:ext uri="{FF2B5EF4-FFF2-40B4-BE49-F238E27FC236}">
                <a16:creationId xmlns:a16="http://schemas.microsoft.com/office/drawing/2014/main" id="{1CD4E77A-DECB-544C-8FBE-70ECD8A5CB0F}"/>
              </a:ext>
            </a:extLst>
          </p:cNvPr>
          <p:cNvSpPr/>
          <p:nvPr/>
        </p:nvSpPr>
        <p:spPr>
          <a:xfrm>
            <a:off x="288885" y="981894"/>
            <a:ext cx="2818787" cy="407520"/>
          </a:xfrm>
          <a:prstGeom prst="homePlate">
            <a:avLst/>
          </a:prstGeom>
          <a:solidFill>
            <a:schemeClr val="tx2">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Pre-Assessment</a:t>
            </a:r>
          </a:p>
        </p:txBody>
      </p:sp>
      <p:sp>
        <p:nvSpPr>
          <p:cNvPr id="10" name="Chevron 9">
            <a:extLst>
              <a:ext uri="{FF2B5EF4-FFF2-40B4-BE49-F238E27FC236}">
                <a16:creationId xmlns:a16="http://schemas.microsoft.com/office/drawing/2014/main" id="{BD5CEF97-6740-BE42-B9EB-987F667CB74D}"/>
              </a:ext>
            </a:extLst>
          </p:cNvPr>
          <p:cNvSpPr/>
          <p:nvPr/>
        </p:nvSpPr>
        <p:spPr>
          <a:xfrm>
            <a:off x="3194872" y="1007949"/>
            <a:ext cx="2818787" cy="407520"/>
          </a:xfrm>
          <a:prstGeom prst="chevron">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On-Site Visit </a:t>
            </a:r>
          </a:p>
        </p:txBody>
      </p:sp>
      <p:sp>
        <p:nvSpPr>
          <p:cNvPr id="11" name="Chevron 10">
            <a:extLst>
              <a:ext uri="{FF2B5EF4-FFF2-40B4-BE49-F238E27FC236}">
                <a16:creationId xmlns:a16="http://schemas.microsoft.com/office/drawing/2014/main" id="{011C9CD7-4E4F-6E44-816E-E14661F3C010}"/>
              </a:ext>
            </a:extLst>
          </p:cNvPr>
          <p:cNvSpPr/>
          <p:nvPr/>
        </p:nvSpPr>
        <p:spPr>
          <a:xfrm>
            <a:off x="6036330" y="1007949"/>
            <a:ext cx="2818787" cy="407520"/>
          </a:xfrm>
          <a:prstGeom prst="chevron">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Post-Assessment</a:t>
            </a:r>
          </a:p>
        </p:txBody>
      </p:sp>
      <p:sp>
        <p:nvSpPr>
          <p:cNvPr id="12" name="Rectangle 11">
            <a:extLst>
              <a:ext uri="{FF2B5EF4-FFF2-40B4-BE49-F238E27FC236}">
                <a16:creationId xmlns:a16="http://schemas.microsoft.com/office/drawing/2014/main" id="{9BCDABAA-7D0C-024F-8CC0-7C697565174E}"/>
              </a:ext>
            </a:extLst>
          </p:cNvPr>
          <p:cNvSpPr/>
          <p:nvPr/>
        </p:nvSpPr>
        <p:spPr>
          <a:xfrm>
            <a:off x="288885" y="1556799"/>
            <a:ext cx="2760341" cy="3198340"/>
          </a:xfrm>
          <a:prstGeom prst="rect">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5AB9F0F-E6CF-EE49-AD4D-D80EE554D95C}"/>
              </a:ext>
            </a:extLst>
          </p:cNvPr>
          <p:cNvSpPr txBox="1"/>
          <p:nvPr/>
        </p:nvSpPr>
        <p:spPr>
          <a:xfrm>
            <a:off x="299751" y="1582273"/>
            <a:ext cx="2718414" cy="3046988"/>
          </a:xfrm>
          <a:prstGeom prst="rect">
            <a:avLst/>
          </a:prstGeom>
          <a:noFill/>
        </p:spPr>
        <p:txBody>
          <a:bodyPr wrap="square" rtlCol="0">
            <a:spAutoFit/>
          </a:bodyPr>
          <a:lstStyle/>
          <a:p>
            <a:pPr algn="ctr"/>
            <a:r>
              <a:rPr lang="en-US" sz="1600" b="1"/>
              <a:t>Team creates assessment strategy by:</a:t>
            </a:r>
          </a:p>
          <a:p>
            <a:pPr marL="285750" indent="-285750">
              <a:spcBef>
                <a:spcPts val="600"/>
              </a:spcBef>
              <a:buFont typeface="Arial" panose="020B0604020202020204" pitchFamily="34" charset="0"/>
              <a:buChar char="•"/>
            </a:pPr>
            <a:r>
              <a:rPr lang="en-US" sz="1550"/>
              <a:t>Connecting with plant personnel </a:t>
            </a:r>
          </a:p>
          <a:p>
            <a:pPr marL="285750" indent="-285750">
              <a:buFont typeface="Arial" panose="020B0604020202020204" pitchFamily="34" charset="0"/>
              <a:buChar char="•"/>
            </a:pPr>
            <a:r>
              <a:rPr lang="en-US" sz="1550" b="1"/>
              <a:t>Analyzing plant details </a:t>
            </a:r>
            <a:r>
              <a:rPr lang="en-US" sz="1550"/>
              <a:t>(</a:t>
            </a:r>
            <a:r>
              <a:rPr lang="en-US" sz="1550" err="1"/>
              <a:t>e.g</a:t>
            </a:r>
            <a:r>
              <a:rPr lang="en-US" sz="1550"/>
              <a:t> size/layout) &amp; utility bills </a:t>
            </a:r>
          </a:p>
          <a:p>
            <a:pPr marL="285750" indent="-285750">
              <a:buFont typeface="Arial" panose="020B0604020202020204" pitchFamily="34" charset="0"/>
              <a:buChar char="•"/>
            </a:pPr>
            <a:r>
              <a:rPr lang="en-US" sz="1550"/>
              <a:t>Reviewing processes and identifying high consumption equipment </a:t>
            </a:r>
          </a:p>
          <a:p>
            <a:pPr marL="285750" indent="-285750">
              <a:buFont typeface="Arial" panose="020B0604020202020204" pitchFamily="34" charset="0"/>
              <a:buChar char="•"/>
            </a:pPr>
            <a:r>
              <a:rPr lang="en-US" sz="1550"/>
              <a:t>Using IAC database for possible recommendations and technical documents </a:t>
            </a:r>
          </a:p>
        </p:txBody>
      </p:sp>
      <p:sp>
        <p:nvSpPr>
          <p:cNvPr id="15" name="Rectangle 14">
            <a:extLst>
              <a:ext uri="{FF2B5EF4-FFF2-40B4-BE49-F238E27FC236}">
                <a16:creationId xmlns:a16="http://schemas.microsoft.com/office/drawing/2014/main" id="{B519DD27-CA0F-184A-AA8B-C92EE476B49A}"/>
              </a:ext>
            </a:extLst>
          </p:cNvPr>
          <p:cNvSpPr/>
          <p:nvPr/>
        </p:nvSpPr>
        <p:spPr>
          <a:xfrm>
            <a:off x="3142626" y="1541188"/>
            <a:ext cx="2725387" cy="3213951"/>
          </a:xfrm>
          <a:prstGeom prst="rect">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3FBE91-27B3-1347-B873-A43D2C1F1248}"/>
              </a:ext>
            </a:extLst>
          </p:cNvPr>
          <p:cNvSpPr txBox="1"/>
          <p:nvPr/>
        </p:nvSpPr>
        <p:spPr>
          <a:xfrm>
            <a:off x="3156261" y="1582273"/>
            <a:ext cx="2711752" cy="3539430"/>
          </a:xfrm>
          <a:prstGeom prst="rect">
            <a:avLst/>
          </a:prstGeom>
          <a:noFill/>
        </p:spPr>
        <p:txBody>
          <a:bodyPr wrap="square" rtlCol="0">
            <a:spAutoFit/>
          </a:bodyPr>
          <a:lstStyle/>
          <a:p>
            <a:r>
              <a:rPr lang="en-US" sz="1600" b="1"/>
              <a:t>1–day on-site visit to collect measurements </a:t>
            </a:r>
          </a:p>
          <a:p>
            <a:pPr marL="285750" indent="-285750">
              <a:spcBef>
                <a:spcPts val="600"/>
              </a:spcBef>
              <a:buFont typeface="Arial" panose="020B0604020202020204" pitchFamily="34" charset="0"/>
              <a:buChar char="•"/>
            </a:pPr>
            <a:r>
              <a:rPr lang="en-US" sz="1550"/>
              <a:t>Discuss plant processes &amp; operations </a:t>
            </a:r>
          </a:p>
          <a:p>
            <a:pPr marL="285750" indent="-285750">
              <a:buFont typeface="Arial" panose="020B0604020202020204" pitchFamily="34" charset="0"/>
              <a:buChar char="•"/>
            </a:pPr>
            <a:r>
              <a:rPr lang="en-US" sz="1550"/>
              <a:t>Determine tasks and divide into teams</a:t>
            </a:r>
          </a:p>
          <a:p>
            <a:pPr marL="285750" indent="-285750">
              <a:buFont typeface="Arial" panose="020B0604020202020204" pitchFamily="34" charset="0"/>
              <a:buChar char="•"/>
            </a:pPr>
            <a:r>
              <a:rPr lang="en-US" sz="1550" b="1"/>
              <a:t>Plant Tour and collection of measurement data </a:t>
            </a:r>
          </a:p>
          <a:p>
            <a:pPr marL="285750" indent="-285750">
              <a:buFont typeface="Arial" panose="020B0604020202020204" pitchFamily="34" charset="0"/>
              <a:buChar char="•"/>
            </a:pPr>
            <a:r>
              <a:rPr lang="en-US" sz="1550"/>
              <a:t>Disclose findings to manager and estimate potential savings</a:t>
            </a:r>
          </a:p>
          <a:p>
            <a:pPr marL="285750" indent="-285750">
              <a:buFont typeface="Arial" panose="020B0604020202020204" pitchFamily="34" charset="0"/>
              <a:buChar char="•"/>
            </a:pPr>
            <a:r>
              <a:rPr lang="en-US" sz="1550"/>
              <a:t>Prioritize recommendations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
        <p:nvSpPr>
          <p:cNvPr id="17" name="Rectangle 16">
            <a:extLst>
              <a:ext uri="{FF2B5EF4-FFF2-40B4-BE49-F238E27FC236}">
                <a16:creationId xmlns:a16="http://schemas.microsoft.com/office/drawing/2014/main" id="{31F104FE-9E83-A34D-8A82-992B95361717}"/>
              </a:ext>
            </a:extLst>
          </p:cNvPr>
          <p:cNvSpPr/>
          <p:nvPr/>
        </p:nvSpPr>
        <p:spPr>
          <a:xfrm>
            <a:off x="6024499" y="1553311"/>
            <a:ext cx="2818787" cy="3213951"/>
          </a:xfrm>
          <a:prstGeom prst="rect">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E105EDF-1AC8-EA47-A12D-FA8DB45BA271}"/>
              </a:ext>
            </a:extLst>
          </p:cNvPr>
          <p:cNvSpPr txBox="1"/>
          <p:nvPr/>
        </p:nvSpPr>
        <p:spPr>
          <a:xfrm>
            <a:off x="6024498" y="1559743"/>
            <a:ext cx="2725387" cy="3270126"/>
          </a:xfrm>
          <a:prstGeom prst="rect">
            <a:avLst/>
          </a:prstGeom>
          <a:noFill/>
        </p:spPr>
        <p:txBody>
          <a:bodyPr wrap="square" rtlCol="0">
            <a:spAutoFit/>
          </a:bodyPr>
          <a:lstStyle/>
          <a:p>
            <a:r>
              <a:rPr lang="en-US" sz="1550" b="1"/>
              <a:t>Team generates analysis and recommendations report:</a:t>
            </a:r>
          </a:p>
          <a:p>
            <a:pPr marL="285750" indent="-285750">
              <a:spcBef>
                <a:spcPts val="600"/>
              </a:spcBef>
              <a:buFont typeface="Arial" panose="020B0604020202020204" pitchFamily="34" charset="0"/>
              <a:buChar char="•"/>
            </a:pPr>
            <a:r>
              <a:rPr lang="en-US" sz="1550" b="1"/>
              <a:t>Key metrics</a:t>
            </a:r>
            <a:r>
              <a:rPr lang="en-US" sz="1550"/>
              <a:t> (cost estimates, performance &amp; payback period) </a:t>
            </a:r>
          </a:p>
          <a:p>
            <a:pPr marL="285750" indent="-285750">
              <a:buFont typeface="Arial" panose="020B0604020202020204" pitchFamily="34" charset="0"/>
              <a:buChar char="•"/>
            </a:pPr>
            <a:r>
              <a:rPr lang="en-US" sz="1550" b="1"/>
              <a:t>60 days </a:t>
            </a:r>
            <a:r>
              <a:rPr lang="en-US" sz="1550"/>
              <a:t>– manufacturer receives a confidential report</a:t>
            </a:r>
          </a:p>
          <a:p>
            <a:pPr marL="285750" indent="-285750">
              <a:buFont typeface="Arial" panose="020B0604020202020204" pitchFamily="34" charset="0"/>
              <a:buChar char="•"/>
            </a:pPr>
            <a:r>
              <a:rPr lang="en-US" sz="1550" b="1"/>
              <a:t>6-9 Months </a:t>
            </a:r>
            <a:r>
              <a:rPr lang="en-US" sz="1550"/>
              <a:t>– IAC team will verify implementations with plant manager </a:t>
            </a:r>
          </a:p>
          <a:p>
            <a:pPr marL="285750" indent="-285750">
              <a:buFont typeface="Arial" panose="020B0604020202020204" pitchFamily="34" charset="0"/>
              <a:buChar char="•"/>
            </a:pPr>
            <a:r>
              <a:rPr lang="en-US" sz="1550"/>
              <a:t>Upload results</a:t>
            </a:r>
            <a:r>
              <a:rPr lang="en-US" sz="1550" b="1"/>
              <a:t> to IAC database</a:t>
            </a:r>
          </a:p>
        </p:txBody>
      </p:sp>
    </p:spTree>
    <p:extLst>
      <p:ext uri="{BB962C8B-B14F-4D97-AF65-F5344CB8AC3E}">
        <p14:creationId xmlns:p14="http://schemas.microsoft.com/office/powerpoint/2010/main" val="307564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rgbClr val="AAAAAA"/>
                                      </p:to>
                                    </p:animClr>
                                  </p:sub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subTnLst>
                                    <p:animClr clrSpc="rgb" dir="cw">
                                      <p:cBhvr override="childStyle">
                                        <p:cTn dur="1" fill="hold" display="0" masterRel="nextClick" afterEffect="1"/>
                                        <p:tgtEl>
                                          <p:spTgt spid="16"/>
                                        </p:tgtEl>
                                        <p:attrNameLst>
                                          <p:attrName>ppt_c</p:attrName>
                                        </p:attrNameLst>
                                      </p:cBhvr>
                                      <p:to>
                                        <a:srgbClr val="AAAAAA"/>
                                      </p:to>
                                    </p:animClr>
                                  </p:sub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P spid="15" grpId="0" animBg="1"/>
      <p:bldP spid="16"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C019-2BB3-704C-99EA-8807C6FF845A}"/>
              </a:ext>
            </a:extLst>
          </p:cNvPr>
          <p:cNvSpPr>
            <a:spLocks noGrp="1"/>
          </p:cNvSpPr>
          <p:nvPr>
            <p:ph type="title"/>
          </p:nvPr>
        </p:nvSpPr>
        <p:spPr/>
        <p:txBody>
          <a:bodyPr/>
          <a:lstStyle/>
          <a:p>
            <a:r>
              <a:rPr lang="en-US" b="1" dirty="0"/>
              <a:t>Our Process</a:t>
            </a:r>
          </a:p>
        </p:txBody>
      </p:sp>
      <p:sp>
        <p:nvSpPr>
          <p:cNvPr id="5" name="Slide Number Placeholder 4">
            <a:extLst>
              <a:ext uri="{FF2B5EF4-FFF2-40B4-BE49-F238E27FC236}">
                <a16:creationId xmlns:a16="http://schemas.microsoft.com/office/drawing/2014/main" id="{89D24F74-861A-AB46-A2C2-E372802F9B8F}"/>
              </a:ext>
            </a:extLst>
          </p:cNvPr>
          <p:cNvSpPr>
            <a:spLocks noGrp="1"/>
          </p:cNvSpPr>
          <p:nvPr>
            <p:ph type="sldNum" sz="quarter" idx="12"/>
          </p:nvPr>
        </p:nvSpPr>
        <p:spPr/>
        <p:txBody>
          <a:bodyPr/>
          <a:lstStyle/>
          <a:p>
            <a:fld id="{CC7697F5-3DCA-0A4F-B9EA-FEC2794BD1A6}" type="slidenum">
              <a:rPr lang="en-US" smtClean="0"/>
              <a:t>15</a:t>
            </a:fld>
            <a:endParaRPr lang="en-US"/>
          </a:p>
        </p:txBody>
      </p:sp>
      <p:sp>
        <p:nvSpPr>
          <p:cNvPr id="7" name="Rectangle 6">
            <a:extLst>
              <a:ext uri="{FF2B5EF4-FFF2-40B4-BE49-F238E27FC236}">
                <a16:creationId xmlns:a16="http://schemas.microsoft.com/office/drawing/2014/main" id="{917F4687-AA0A-9A44-9A2B-CDC85DB95F9F}"/>
              </a:ext>
            </a:extLst>
          </p:cNvPr>
          <p:cNvSpPr/>
          <p:nvPr/>
        </p:nvSpPr>
        <p:spPr>
          <a:xfrm>
            <a:off x="577811" y="992937"/>
            <a:ext cx="2720761" cy="51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STEP 1: Pre-Assessment Information Gathering</a:t>
            </a:r>
          </a:p>
        </p:txBody>
      </p:sp>
      <p:sp>
        <p:nvSpPr>
          <p:cNvPr id="8" name="Rectangle 7">
            <a:extLst>
              <a:ext uri="{FF2B5EF4-FFF2-40B4-BE49-F238E27FC236}">
                <a16:creationId xmlns:a16="http://schemas.microsoft.com/office/drawing/2014/main" id="{03473FD8-3813-AD43-B64C-979F7BF2C866}"/>
              </a:ext>
            </a:extLst>
          </p:cNvPr>
          <p:cNvSpPr/>
          <p:nvPr/>
        </p:nvSpPr>
        <p:spPr>
          <a:xfrm>
            <a:off x="577811" y="1860881"/>
            <a:ext cx="2720761" cy="51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STEP 2: Ensure that key plant personnel are involved</a:t>
            </a:r>
          </a:p>
        </p:txBody>
      </p:sp>
      <p:sp>
        <p:nvSpPr>
          <p:cNvPr id="9" name="Rectangle 8">
            <a:extLst>
              <a:ext uri="{FF2B5EF4-FFF2-40B4-BE49-F238E27FC236}">
                <a16:creationId xmlns:a16="http://schemas.microsoft.com/office/drawing/2014/main" id="{48868084-9472-D248-AAC7-8B97873DCCFE}"/>
              </a:ext>
            </a:extLst>
          </p:cNvPr>
          <p:cNvSpPr/>
          <p:nvPr/>
        </p:nvSpPr>
        <p:spPr>
          <a:xfrm>
            <a:off x="577811" y="2728825"/>
            <a:ext cx="2720761" cy="51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STEP 3: Pre-Assessment Analysis</a:t>
            </a:r>
          </a:p>
        </p:txBody>
      </p:sp>
      <p:sp>
        <p:nvSpPr>
          <p:cNvPr id="10" name="Rectangle 9">
            <a:extLst>
              <a:ext uri="{FF2B5EF4-FFF2-40B4-BE49-F238E27FC236}">
                <a16:creationId xmlns:a16="http://schemas.microsoft.com/office/drawing/2014/main" id="{CA744326-45AE-E74E-B563-3FFEAAD4926D}"/>
              </a:ext>
            </a:extLst>
          </p:cNvPr>
          <p:cNvSpPr/>
          <p:nvPr/>
        </p:nvSpPr>
        <p:spPr>
          <a:xfrm>
            <a:off x="577810" y="3596769"/>
            <a:ext cx="2720761" cy="51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STEP 4: Day of the Assessment</a:t>
            </a:r>
          </a:p>
        </p:txBody>
      </p:sp>
      <p:sp>
        <p:nvSpPr>
          <p:cNvPr id="11" name="Rectangle 10">
            <a:extLst>
              <a:ext uri="{FF2B5EF4-FFF2-40B4-BE49-F238E27FC236}">
                <a16:creationId xmlns:a16="http://schemas.microsoft.com/office/drawing/2014/main" id="{5BB2F576-1CAB-6043-AA87-BBA39828CBBB}"/>
              </a:ext>
            </a:extLst>
          </p:cNvPr>
          <p:cNvSpPr/>
          <p:nvPr/>
        </p:nvSpPr>
        <p:spPr>
          <a:xfrm>
            <a:off x="577809" y="4464713"/>
            <a:ext cx="2720761" cy="51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STEP 5: Post Assessment Activities</a:t>
            </a:r>
          </a:p>
        </p:txBody>
      </p:sp>
      <p:sp>
        <p:nvSpPr>
          <p:cNvPr id="12" name="Down Arrow 11">
            <a:extLst>
              <a:ext uri="{FF2B5EF4-FFF2-40B4-BE49-F238E27FC236}">
                <a16:creationId xmlns:a16="http://schemas.microsoft.com/office/drawing/2014/main" id="{D74E2EAD-1F36-E544-AB1E-4EF2D7CCF6B9}"/>
              </a:ext>
            </a:extLst>
          </p:cNvPr>
          <p:cNvSpPr/>
          <p:nvPr/>
        </p:nvSpPr>
        <p:spPr>
          <a:xfrm>
            <a:off x="1705382" y="1572764"/>
            <a:ext cx="465614" cy="2243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E5CD951B-2C04-C448-B5C7-E68EA6F68973}"/>
              </a:ext>
            </a:extLst>
          </p:cNvPr>
          <p:cNvSpPr/>
          <p:nvPr/>
        </p:nvSpPr>
        <p:spPr>
          <a:xfrm>
            <a:off x="1705382" y="2440708"/>
            <a:ext cx="465614" cy="2243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02648B1E-83F9-FB44-B378-C000BB8ECBBC}"/>
              </a:ext>
            </a:extLst>
          </p:cNvPr>
          <p:cNvSpPr/>
          <p:nvPr/>
        </p:nvSpPr>
        <p:spPr>
          <a:xfrm>
            <a:off x="1705382" y="3320310"/>
            <a:ext cx="465614" cy="2243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9A0BDDC7-6B1C-1641-8174-3ACCFBDE1B1E}"/>
              </a:ext>
            </a:extLst>
          </p:cNvPr>
          <p:cNvSpPr/>
          <p:nvPr/>
        </p:nvSpPr>
        <p:spPr>
          <a:xfrm>
            <a:off x="1705382" y="4188254"/>
            <a:ext cx="465614" cy="2243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1868B9E-235C-5F44-B57D-4B5FAFACB7BA}"/>
              </a:ext>
            </a:extLst>
          </p:cNvPr>
          <p:cNvSpPr/>
          <p:nvPr/>
        </p:nvSpPr>
        <p:spPr>
          <a:xfrm>
            <a:off x="3875447" y="922162"/>
            <a:ext cx="5161965" cy="938719"/>
          </a:xfrm>
          <a:prstGeom prst="rect">
            <a:avLst/>
          </a:prstGeom>
        </p:spPr>
        <p:txBody>
          <a:bodyPr wrap="square">
            <a:spAutoFit/>
          </a:bodyPr>
          <a:lstStyle/>
          <a:p>
            <a:pPr marL="171450" indent="-171450">
              <a:buFont typeface="Arial" panose="020B0604020202020204" pitchFamily="34" charset="0"/>
              <a:buChar char="•"/>
            </a:pPr>
            <a:r>
              <a:rPr lang="en-US" sz="1100" dirty="0">
                <a:solidFill>
                  <a:srgbClr val="212529"/>
                </a:solidFill>
              </a:rPr>
              <a:t>Size of Plant and plant layout</a:t>
            </a:r>
          </a:p>
          <a:p>
            <a:pPr marL="171450" indent="-171450">
              <a:buFont typeface="Arial" panose="020B0604020202020204" pitchFamily="34" charset="0"/>
              <a:buChar char="•"/>
            </a:pPr>
            <a:r>
              <a:rPr lang="en-US" sz="1100" dirty="0">
                <a:solidFill>
                  <a:srgbClr val="212529"/>
                </a:solidFill>
              </a:rPr>
              <a:t>Industry type (SIC/ NAICS code) and process description</a:t>
            </a:r>
          </a:p>
          <a:p>
            <a:pPr marL="171450" indent="-171450">
              <a:buFont typeface="Arial" panose="020B0604020202020204" pitchFamily="34" charset="0"/>
              <a:buChar char="•"/>
            </a:pPr>
            <a:r>
              <a:rPr lang="en-US" sz="1100" dirty="0">
                <a:solidFill>
                  <a:srgbClr val="212529"/>
                </a:solidFill>
              </a:rPr>
              <a:t>Production levels, units and dollars, operating hours, </a:t>
            </a:r>
          </a:p>
          <a:p>
            <a:pPr marL="171450" indent="-171450">
              <a:buFont typeface="Arial" panose="020B0604020202020204" pitchFamily="34" charset="0"/>
              <a:buChar char="•"/>
            </a:pPr>
            <a:r>
              <a:rPr lang="en-US" sz="1100" dirty="0">
                <a:solidFill>
                  <a:srgbClr val="212529"/>
                </a:solidFill>
              </a:rPr>
              <a:t>One-year history of utility bills</a:t>
            </a:r>
          </a:p>
          <a:p>
            <a:pPr marL="171450" indent="-171450">
              <a:buFont typeface="Arial" panose="020B0604020202020204" pitchFamily="34" charset="0"/>
              <a:buChar char="•"/>
            </a:pPr>
            <a:r>
              <a:rPr lang="en-US" sz="1100" dirty="0">
                <a:solidFill>
                  <a:srgbClr val="212529"/>
                </a:solidFill>
              </a:rPr>
              <a:t>List of major energy consuming equipment, etc.</a:t>
            </a:r>
            <a:endParaRPr lang="en-US" sz="1100" b="0" i="0" dirty="0">
              <a:solidFill>
                <a:srgbClr val="212529"/>
              </a:solidFill>
              <a:effectLst/>
            </a:endParaRPr>
          </a:p>
        </p:txBody>
      </p:sp>
      <p:sp>
        <p:nvSpPr>
          <p:cNvPr id="17" name="Rectangle 16">
            <a:extLst>
              <a:ext uri="{FF2B5EF4-FFF2-40B4-BE49-F238E27FC236}">
                <a16:creationId xmlns:a16="http://schemas.microsoft.com/office/drawing/2014/main" id="{34A32906-4866-C847-B88A-3AB4D1440BD8}"/>
              </a:ext>
            </a:extLst>
          </p:cNvPr>
          <p:cNvSpPr/>
          <p:nvPr/>
        </p:nvSpPr>
        <p:spPr>
          <a:xfrm>
            <a:off x="3875448" y="2018099"/>
            <a:ext cx="5161964" cy="430887"/>
          </a:xfrm>
          <a:prstGeom prst="rect">
            <a:avLst/>
          </a:prstGeom>
        </p:spPr>
        <p:txBody>
          <a:bodyPr wrap="square" lIns="91440" tIns="45720" rIns="91440" bIns="45720" anchor="t">
            <a:spAutoFit/>
          </a:bodyPr>
          <a:lstStyle/>
          <a:p>
            <a:r>
              <a:rPr lang="en-US" sz="1100" dirty="0"/>
              <a:t>Plant manager, Energy manager, Environmental personnel, Maintenance personnel, etc.</a:t>
            </a:r>
          </a:p>
        </p:txBody>
      </p:sp>
      <p:sp>
        <p:nvSpPr>
          <p:cNvPr id="20" name="Rectangle 19">
            <a:extLst>
              <a:ext uri="{FF2B5EF4-FFF2-40B4-BE49-F238E27FC236}">
                <a16:creationId xmlns:a16="http://schemas.microsoft.com/office/drawing/2014/main" id="{8652A5D0-84CE-D541-BDB0-99C44E4AE1B3}"/>
              </a:ext>
            </a:extLst>
          </p:cNvPr>
          <p:cNvSpPr/>
          <p:nvPr/>
        </p:nvSpPr>
        <p:spPr>
          <a:xfrm>
            <a:off x="3875449" y="2665978"/>
            <a:ext cx="5161963" cy="1107996"/>
          </a:xfrm>
          <a:prstGeom prst="rect">
            <a:avLst/>
          </a:prstGeom>
        </p:spPr>
        <p:txBody>
          <a:bodyPr wrap="square">
            <a:spAutoFit/>
          </a:bodyPr>
          <a:lstStyle/>
          <a:p>
            <a:pPr marL="171450" indent="-171450">
              <a:buFont typeface="Arial" panose="020B0604020202020204" pitchFamily="34" charset="0"/>
              <a:buChar char="•"/>
            </a:pPr>
            <a:r>
              <a:rPr lang="en-US" sz="1100" dirty="0"/>
              <a:t>Analyze the manufacturing process</a:t>
            </a:r>
          </a:p>
          <a:p>
            <a:pPr marL="171450" indent="-171450">
              <a:buFont typeface="Arial" panose="020B0604020202020204" pitchFamily="34" charset="0"/>
              <a:buChar char="•"/>
            </a:pPr>
            <a:r>
              <a:rPr lang="en-US" sz="1100" dirty="0"/>
              <a:t>Chart and graph utility bills and analyze utility bills for trends and errors</a:t>
            </a:r>
          </a:p>
          <a:p>
            <a:pPr marL="171450" indent="-171450">
              <a:buFont typeface="Arial" panose="020B0604020202020204" pitchFamily="34" charset="0"/>
              <a:buChar char="•"/>
            </a:pPr>
            <a:r>
              <a:rPr lang="en-US" sz="1100" dirty="0"/>
              <a:t>Identify key energy systems</a:t>
            </a:r>
          </a:p>
          <a:p>
            <a:pPr marL="171450" indent="-171450">
              <a:buFont typeface="Arial" panose="020B0604020202020204" pitchFamily="34" charset="0"/>
              <a:buChar char="•"/>
            </a:pPr>
            <a:r>
              <a:rPr lang="en-US" sz="1100" dirty="0"/>
              <a:t>Review design and other technical documentations</a:t>
            </a:r>
          </a:p>
          <a:p>
            <a:pPr marL="171450" indent="-171450">
              <a:buFont typeface="Arial" panose="020B0604020202020204" pitchFamily="34" charset="0"/>
              <a:buChar char="•"/>
            </a:pPr>
            <a:r>
              <a:rPr lang="en-US" sz="1100" dirty="0"/>
              <a:t>Identify possible energy saving potential recommendations using IAC database</a:t>
            </a:r>
          </a:p>
          <a:p>
            <a:pPr marL="171450" indent="-171450">
              <a:buFont typeface="Arial" panose="020B0604020202020204" pitchFamily="34" charset="0"/>
              <a:buChar char="•"/>
            </a:pPr>
            <a:r>
              <a:rPr lang="en-US" sz="1100" dirty="0"/>
              <a:t>Develop Assessment Day Strategy</a:t>
            </a:r>
          </a:p>
        </p:txBody>
      </p:sp>
      <p:sp>
        <p:nvSpPr>
          <p:cNvPr id="22" name="Left Brace 21">
            <a:extLst>
              <a:ext uri="{FF2B5EF4-FFF2-40B4-BE49-F238E27FC236}">
                <a16:creationId xmlns:a16="http://schemas.microsoft.com/office/drawing/2014/main" id="{70221BC2-BAAA-7C4A-8C75-7D4CCBA6398F}"/>
              </a:ext>
            </a:extLst>
          </p:cNvPr>
          <p:cNvSpPr/>
          <p:nvPr/>
        </p:nvSpPr>
        <p:spPr>
          <a:xfrm>
            <a:off x="3409834" y="1024810"/>
            <a:ext cx="465614" cy="709848"/>
          </a:xfrm>
          <a:prstGeom prst="leftBrace">
            <a:avLst>
              <a:gd name="adj1" fmla="val 33030"/>
              <a:gd name="adj2" fmla="val 3656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Left Brace 22">
            <a:extLst>
              <a:ext uri="{FF2B5EF4-FFF2-40B4-BE49-F238E27FC236}">
                <a16:creationId xmlns:a16="http://schemas.microsoft.com/office/drawing/2014/main" id="{2E6BD62B-DB80-E640-8675-D52B8BCC8238}"/>
              </a:ext>
            </a:extLst>
          </p:cNvPr>
          <p:cNvSpPr/>
          <p:nvPr/>
        </p:nvSpPr>
        <p:spPr>
          <a:xfrm>
            <a:off x="3409833" y="2730984"/>
            <a:ext cx="465614" cy="938719"/>
          </a:xfrm>
          <a:prstGeom prst="leftBrace">
            <a:avLst>
              <a:gd name="adj1" fmla="val 33030"/>
              <a:gd name="adj2" fmla="val 25808"/>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1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49BD76-E645-594B-852D-B823A12547A0}"/>
              </a:ext>
            </a:extLst>
          </p:cNvPr>
          <p:cNvSpPr>
            <a:spLocks noGrp="1"/>
          </p:cNvSpPr>
          <p:nvPr>
            <p:ph type="title"/>
          </p:nvPr>
        </p:nvSpPr>
        <p:spPr/>
        <p:txBody>
          <a:bodyPr/>
          <a:lstStyle/>
          <a:p>
            <a:r>
              <a:rPr lang="en-US" dirty="0"/>
              <a:t>Process: Day of the Assessment</a:t>
            </a:r>
          </a:p>
        </p:txBody>
      </p:sp>
      <p:sp>
        <p:nvSpPr>
          <p:cNvPr id="8" name="Content Placeholder 7">
            <a:extLst>
              <a:ext uri="{FF2B5EF4-FFF2-40B4-BE49-F238E27FC236}">
                <a16:creationId xmlns:a16="http://schemas.microsoft.com/office/drawing/2014/main" id="{E20CE4AB-C0F4-DB42-B108-C354CA9BC67B}"/>
              </a:ext>
            </a:extLst>
          </p:cNvPr>
          <p:cNvSpPr>
            <a:spLocks noGrp="1"/>
          </p:cNvSpPr>
          <p:nvPr>
            <p:ph sz="half" idx="1"/>
          </p:nvPr>
        </p:nvSpPr>
        <p:spPr>
          <a:xfrm>
            <a:off x="137442" y="930128"/>
            <a:ext cx="4288704" cy="4111772"/>
          </a:xfrm>
        </p:spPr>
        <p:txBody>
          <a:bodyPr vert="horz" lIns="91440" tIns="45720" rIns="91440" bIns="45720" rtlCol="0" anchor="t">
            <a:noAutofit/>
          </a:bodyPr>
          <a:lstStyle/>
          <a:p>
            <a:pPr marL="228600" indent="-228600">
              <a:buFont typeface="+mj-lt"/>
              <a:buAutoNum type="arabicPeriod"/>
            </a:pPr>
            <a:r>
              <a:rPr lang="en-US" sz="1100" dirty="0"/>
              <a:t>Introduction</a:t>
            </a:r>
          </a:p>
          <a:p>
            <a:pPr marL="401320" lvl="1" indent="-172720">
              <a:tabLst>
                <a:tab pos="452438" algn="l"/>
              </a:tabLst>
            </a:pPr>
            <a:r>
              <a:rPr lang="en-US" sz="1100" dirty="0"/>
              <a:t>History of the IAC program</a:t>
            </a:r>
          </a:p>
          <a:p>
            <a:pPr marL="401320" lvl="1" indent="-172720">
              <a:tabLst>
                <a:tab pos="452438" algn="l"/>
              </a:tabLst>
            </a:pPr>
            <a:r>
              <a:rPr lang="en-US" sz="1100" dirty="0"/>
              <a:t>Distribute Best Practice tools, case studies, tip sheets</a:t>
            </a:r>
          </a:p>
          <a:p>
            <a:pPr marL="228600" indent="-228600">
              <a:buFont typeface="+mj-lt"/>
              <a:buAutoNum type="arabicPeriod"/>
            </a:pPr>
            <a:r>
              <a:rPr lang="en-US" sz="1100" dirty="0"/>
              <a:t>Description of manufacturing process and operations</a:t>
            </a:r>
          </a:p>
          <a:p>
            <a:pPr marL="401320" lvl="1" indent="-172720">
              <a:tabLst>
                <a:tab pos="452438" algn="l"/>
              </a:tabLst>
            </a:pPr>
            <a:r>
              <a:rPr lang="en-US" sz="1100" dirty="0"/>
              <a:t>Is this a typical day?</a:t>
            </a:r>
          </a:p>
          <a:p>
            <a:pPr marL="401320" lvl="1" indent="-172720">
              <a:tabLst>
                <a:tab pos="452438" algn="l"/>
              </a:tabLst>
            </a:pPr>
            <a:r>
              <a:rPr lang="en-US" sz="1100" dirty="0"/>
              <a:t>Run through process following material flow</a:t>
            </a:r>
          </a:p>
          <a:p>
            <a:pPr marL="401320" lvl="1" indent="-172720">
              <a:tabLst>
                <a:tab pos="452438" algn="l"/>
              </a:tabLst>
            </a:pPr>
            <a:r>
              <a:rPr lang="en-US" sz="1100" dirty="0"/>
              <a:t>Discussion of inventory levels</a:t>
            </a:r>
          </a:p>
          <a:p>
            <a:pPr marL="401320" lvl="1" indent="-172720">
              <a:tabLst>
                <a:tab pos="452438" algn="l"/>
              </a:tabLst>
            </a:pPr>
            <a:r>
              <a:rPr lang="en-US" sz="1100" dirty="0"/>
              <a:t>Questions about defects, bottle necks and waste materials</a:t>
            </a:r>
          </a:p>
          <a:p>
            <a:pPr marL="401320" lvl="1" indent="-172720">
              <a:tabLst>
                <a:tab pos="452438" algn="l"/>
              </a:tabLst>
            </a:pPr>
            <a:r>
              <a:rPr lang="en-US" sz="1100" dirty="0"/>
              <a:t>Present charts and tables of utility bills</a:t>
            </a:r>
          </a:p>
          <a:p>
            <a:pPr marL="228600" indent="-228600">
              <a:buFont typeface="+mj-lt"/>
              <a:buAutoNum type="arabicPeriod"/>
            </a:pPr>
            <a:r>
              <a:rPr lang="en-US" sz="1100" dirty="0"/>
              <a:t>Plant Tour</a:t>
            </a:r>
          </a:p>
          <a:p>
            <a:pPr marL="458470" lvl="1" indent="-223520"/>
            <a:r>
              <a:rPr lang="en-US" sz="1100" dirty="0"/>
              <a:t>Conduct in direction of the material flow</a:t>
            </a:r>
          </a:p>
          <a:p>
            <a:pPr marL="458470" lvl="1" indent="-223520"/>
            <a:r>
              <a:rPr lang="en-US" sz="1100" dirty="0"/>
              <a:t>Plant Manager to conduct tour</a:t>
            </a:r>
          </a:p>
          <a:p>
            <a:pPr marL="458470" lvl="1" indent="-223520"/>
            <a:r>
              <a:rPr lang="en-US" sz="1100" dirty="0"/>
              <a:t>Only one person will ask questions</a:t>
            </a:r>
          </a:p>
          <a:p>
            <a:pPr marL="458470" lvl="1" indent="-223520"/>
            <a:r>
              <a:rPr lang="en-US" sz="1100" dirty="0"/>
              <a:t>Conceptual tour, no data taken</a:t>
            </a:r>
          </a:p>
          <a:p>
            <a:pPr marL="228600" indent="-228600">
              <a:buFont typeface="+mj-lt"/>
              <a:buAutoNum type="arabicPeriod"/>
            </a:pPr>
            <a:r>
              <a:rPr lang="en-US" sz="1100" dirty="0"/>
              <a:t>Meeting room debriefing</a:t>
            </a:r>
          </a:p>
          <a:p>
            <a:pPr marL="401320" lvl="1" indent="-172720">
              <a:tabLst>
                <a:tab pos="452438" algn="l"/>
              </a:tabLst>
            </a:pPr>
            <a:r>
              <a:rPr lang="en-US" sz="1100" dirty="0"/>
              <a:t>Discuss process, ask questions</a:t>
            </a:r>
          </a:p>
          <a:p>
            <a:pPr marL="401320" lvl="1" indent="-172720">
              <a:tabLst>
                <a:tab pos="452438" algn="l"/>
              </a:tabLst>
            </a:pPr>
            <a:r>
              <a:rPr lang="en-US" sz="1100" dirty="0"/>
              <a:t>Develop and plan for the afternoon</a:t>
            </a:r>
          </a:p>
          <a:p>
            <a:pPr marL="401320" lvl="1" indent="-172720">
              <a:tabLst>
                <a:tab pos="452438" algn="l"/>
              </a:tabLst>
            </a:pPr>
            <a:r>
              <a:rPr lang="en-US" sz="1100" dirty="0"/>
              <a:t>Create specific tasks and divide into teams</a:t>
            </a:r>
          </a:p>
        </p:txBody>
      </p:sp>
      <p:sp>
        <p:nvSpPr>
          <p:cNvPr id="9" name="Content Placeholder 8">
            <a:extLst>
              <a:ext uri="{FF2B5EF4-FFF2-40B4-BE49-F238E27FC236}">
                <a16:creationId xmlns:a16="http://schemas.microsoft.com/office/drawing/2014/main" id="{A6E76B02-3AB1-4D46-90B2-C34AA43CE490}"/>
              </a:ext>
            </a:extLst>
          </p:cNvPr>
          <p:cNvSpPr>
            <a:spLocks noGrp="1"/>
          </p:cNvSpPr>
          <p:nvPr>
            <p:ph sz="half" idx="2"/>
          </p:nvPr>
        </p:nvSpPr>
        <p:spPr>
          <a:xfrm>
            <a:off x="4762499" y="930128"/>
            <a:ext cx="4244059" cy="3394075"/>
          </a:xfrm>
        </p:spPr>
        <p:txBody>
          <a:bodyPr>
            <a:noAutofit/>
          </a:bodyPr>
          <a:lstStyle/>
          <a:p>
            <a:pPr marL="228600" indent="-228600">
              <a:buFont typeface="+mj-lt"/>
              <a:buAutoNum type="arabicPeriod" startAt="5"/>
            </a:pPr>
            <a:r>
              <a:rPr lang="en-US" sz="1100" dirty="0"/>
              <a:t>Review notes and brainstorm</a:t>
            </a:r>
          </a:p>
          <a:p>
            <a:pPr lvl="1"/>
            <a:r>
              <a:rPr lang="en-US" sz="1100" dirty="0"/>
              <a:t>Develop list of potential energy saving opportunities</a:t>
            </a:r>
          </a:p>
          <a:p>
            <a:pPr lvl="1"/>
            <a:r>
              <a:rPr lang="en-US" sz="1100" dirty="0"/>
              <a:t>Ensure that everyone has clarity of process and potential recommendations</a:t>
            </a:r>
          </a:p>
          <a:p>
            <a:pPr marL="228600" indent="-228600">
              <a:buFont typeface="+mj-lt"/>
              <a:buAutoNum type="arabicPeriod" startAt="5"/>
            </a:pPr>
            <a:r>
              <a:rPr lang="en-US" sz="1100" dirty="0"/>
              <a:t>Refine List of opportunities to be investigated</a:t>
            </a:r>
          </a:p>
          <a:p>
            <a:pPr lvl="1"/>
            <a:r>
              <a:rPr lang="en-US" sz="1100" dirty="0"/>
              <a:t>Decide what information needs to be gathered, measured, monitored</a:t>
            </a:r>
          </a:p>
          <a:p>
            <a:pPr lvl="1"/>
            <a:r>
              <a:rPr lang="en-US" sz="1100" dirty="0"/>
              <a:t>Assign teams to specific tasks</a:t>
            </a:r>
          </a:p>
          <a:p>
            <a:pPr lvl="1"/>
            <a:r>
              <a:rPr lang="en-US" sz="1100" dirty="0"/>
              <a:t>Make plans to meet at assigned time and place</a:t>
            </a:r>
          </a:p>
          <a:p>
            <a:pPr marL="228600" indent="-228600">
              <a:buFont typeface="+mj-lt"/>
              <a:buAutoNum type="arabicPeriod" startAt="5"/>
            </a:pPr>
            <a:r>
              <a:rPr lang="en-US" sz="1100" dirty="0"/>
              <a:t>Data Gathering: Conduct Measurements, monitoring and diagnostic testing</a:t>
            </a:r>
          </a:p>
          <a:p>
            <a:pPr lvl="1"/>
            <a:r>
              <a:rPr lang="en-US" sz="1100" dirty="0"/>
              <a:t>Motor systems, Heat processes, Cooling processes, Water Use and pumps, Ventilation, Compressed Air, Building Systems, Delivery and distribution systems, etc.</a:t>
            </a:r>
          </a:p>
          <a:p>
            <a:pPr marL="228600" indent="-228600">
              <a:buFont typeface="+mj-lt"/>
              <a:buAutoNum type="arabicPeriod" startAt="5"/>
            </a:pPr>
            <a:r>
              <a:rPr lang="en-US" sz="1100" dirty="0"/>
              <a:t>Exit Interview</a:t>
            </a:r>
          </a:p>
          <a:p>
            <a:pPr lvl="1"/>
            <a:r>
              <a:rPr lang="en-US" sz="1100" dirty="0"/>
              <a:t>Discuss findings with management</a:t>
            </a:r>
          </a:p>
          <a:p>
            <a:pPr lvl="1"/>
            <a:r>
              <a:rPr lang="en-US" sz="1100" dirty="0"/>
              <a:t>Preliminary estimate of potential savings</a:t>
            </a:r>
          </a:p>
          <a:p>
            <a:pPr lvl="1"/>
            <a:r>
              <a:rPr lang="en-US" sz="1100" dirty="0"/>
              <a:t>Prioritize recommendations of analysis</a:t>
            </a:r>
          </a:p>
          <a:p>
            <a:endParaRPr lang="en-US" sz="1100" dirty="0"/>
          </a:p>
        </p:txBody>
      </p:sp>
      <p:sp>
        <p:nvSpPr>
          <p:cNvPr id="5" name="Slide Number Placeholder 4">
            <a:extLst>
              <a:ext uri="{FF2B5EF4-FFF2-40B4-BE49-F238E27FC236}">
                <a16:creationId xmlns:a16="http://schemas.microsoft.com/office/drawing/2014/main" id="{01946EBA-1F0F-A346-92C8-06A9C7689969}"/>
              </a:ext>
            </a:extLst>
          </p:cNvPr>
          <p:cNvSpPr>
            <a:spLocks noGrp="1"/>
          </p:cNvSpPr>
          <p:nvPr>
            <p:ph type="sldNum" sz="quarter" idx="12"/>
          </p:nvPr>
        </p:nvSpPr>
        <p:spPr/>
        <p:txBody>
          <a:bodyPr/>
          <a:lstStyle/>
          <a:p>
            <a:fld id="{CC7697F5-3DCA-0A4F-B9EA-FEC2794BD1A6}" type="slidenum">
              <a:rPr lang="en-US" smtClean="0"/>
              <a:t>16</a:t>
            </a:fld>
            <a:endParaRPr lang="en-US"/>
          </a:p>
        </p:txBody>
      </p:sp>
    </p:spTree>
    <p:extLst>
      <p:ext uri="{BB962C8B-B14F-4D97-AF65-F5344CB8AC3E}">
        <p14:creationId xmlns:p14="http://schemas.microsoft.com/office/powerpoint/2010/main" val="40938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0" end="0"/>
                                            </p:txEl>
                                          </p:spTgt>
                                        </p:tgtEl>
                                        <p:attrNameLst>
                                          <p:attrName>ppt_c</p:attrName>
                                        </p:attrNameLst>
                                      </p:cBhvr>
                                      <p:to>
                                        <a:srgbClr val="A4A49F"/>
                                      </p:to>
                                    </p:animClr>
                                  </p:sub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 end="1"/>
                                            </p:txEl>
                                          </p:spTgt>
                                        </p:tgtEl>
                                        <p:attrNameLst>
                                          <p:attrName>ppt_c</p:attrName>
                                        </p:attrNameLst>
                                      </p:cBhvr>
                                      <p:to>
                                        <a:srgbClr val="A4A49F"/>
                                      </p:to>
                                    </p:animClr>
                                  </p:sub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2" end="2"/>
                                            </p:txEl>
                                          </p:spTgt>
                                        </p:tgtEl>
                                        <p:attrNameLst>
                                          <p:attrName>ppt_c</p:attrName>
                                        </p:attrNameLst>
                                      </p:cBhvr>
                                      <p:to>
                                        <a:srgbClr val="A4A49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3" end="3"/>
                                            </p:txEl>
                                          </p:spTgt>
                                        </p:tgtEl>
                                        <p:attrNameLst>
                                          <p:attrName>ppt_c</p:attrName>
                                        </p:attrNameLst>
                                      </p:cBhvr>
                                      <p:to>
                                        <a:srgbClr val="A4A49F"/>
                                      </p:to>
                                    </p:animClr>
                                  </p:sub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4" end="4"/>
                                            </p:txEl>
                                          </p:spTgt>
                                        </p:tgtEl>
                                        <p:attrNameLst>
                                          <p:attrName>ppt_c</p:attrName>
                                        </p:attrNameLst>
                                      </p:cBhvr>
                                      <p:to>
                                        <a:srgbClr val="A4A49F"/>
                                      </p:to>
                                    </p:animClr>
                                  </p:sub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5" end="5"/>
                                            </p:txEl>
                                          </p:spTgt>
                                        </p:tgtEl>
                                        <p:attrNameLst>
                                          <p:attrName>ppt_c</p:attrName>
                                        </p:attrNameLst>
                                      </p:cBhvr>
                                      <p:to>
                                        <a:srgbClr val="A4A49F"/>
                                      </p:to>
                                    </p:animClr>
                                  </p:sub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6" end="6"/>
                                            </p:txEl>
                                          </p:spTgt>
                                        </p:tgtEl>
                                        <p:attrNameLst>
                                          <p:attrName>ppt_c</p:attrName>
                                        </p:attrNameLst>
                                      </p:cBhvr>
                                      <p:to>
                                        <a:srgbClr val="A4A49F"/>
                                      </p:to>
                                    </p:animClr>
                                  </p:sub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7" end="7"/>
                                            </p:txEl>
                                          </p:spTgt>
                                        </p:tgtEl>
                                        <p:attrNameLst>
                                          <p:attrName>ppt_c</p:attrName>
                                        </p:attrNameLst>
                                      </p:cBhvr>
                                      <p:to>
                                        <a:srgbClr val="A4A49F"/>
                                      </p:to>
                                    </p:animClr>
                                  </p:sub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8" end="8"/>
                                            </p:txEl>
                                          </p:spTgt>
                                        </p:tgtEl>
                                        <p:attrNameLst>
                                          <p:attrName>ppt_c</p:attrName>
                                        </p:attrNameLst>
                                      </p:cBhvr>
                                      <p:to>
                                        <a:srgbClr val="A4A49F"/>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9" end="9"/>
                                            </p:txEl>
                                          </p:spTgt>
                                        </p:tgtEl>
                                        <p:attrNameLst>
                                          <p:attrName>ppt_c</p:attrName>
                                        </p:attrNameLst>
                                      </p:cBhvr>
                                      <p:to>
                                        <a:srgbClr val="A4A49F"/>
                                      </p:to>
                                    </p:animClr>
                                  </p:subTnLst>
                                </p:cTn>
                              </p:par>
                              <p:par>
                                <p:cTn id="29" presetID="1" presetClass="entr" presetSubtype="0" fill="hold" nodeType="with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0" end="10"/>
                                            </p:txEl>
                                          </p:spTgt>
                                        </p:tgtEl>
                                        <p:attrNameLst>
                                          <p:attrName>ppt_c</p:attrName>
                                        </p:attrNameLst>
                                      </p:cBhvr>
                                      <p:to>
                                        <a:srgbClr val="A4A49F"/>
                                      </p:to>
                                    </p:animClr>
                                  </p:subTnLst>
                                </p:cTn>
                              </p:par>
                              <p:par>
                                <p:cTn id="31" presetID="1" presetClass="entr" presetSubtype="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1" end="11"/>
                                            </p:txEl>
                                          </p:spTgt>
                                        </p:tgtEl>
                                        <p:attrNameLst>
                                          <p:attrName>ppt_c</p:attrName>
                                        </p:attrNameLst>
                                      </p:cBhvr>
                                      <p:to>
                                        <a:srgbClr val="A4A49F"/>
                                      </p:to>
                                    </p:animClr>
                                  </p:subTnLst>
                                </p:cTn>
                              </p:par>
                              <p:par>
                                <p:cTn id="33" presetID="1" presetClass="entr" presetSubtype="0" fill="hold" nodeType="with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2" end="12"/>
                                            </p:txEl>
                                          </p:spTgt>
                                        </p:tgtEl>
                                        <p:attrNameLst>
                                          <p:attrName>ppt_c</p:attrName>
                                        </p:attrNameLst>
                                      </p:cBhvr>
                                      <p:to>
                                        <a:srgbClr val="A4A49F"/>
                                      </p:to>
                                    </p:animClr>
                                  </p:subTnLst>
                                </p:cTn>
                              </p:par>
                              <p:par>
                                <p:cTn id="35" presetID="1" presetClass="entr" presetSubtype="0" fill="hold" nodeType="withEffect">
                                  <p:stCondLst>
                                    <p:cond delay="0"/>
                                  </p:stCondLst>
                                  <p:childTnLst>
                                    <p:set>
                                      <p:cBhvr>
                                        <p:cTn id="36" dur="1" fill="hold">
                                          <p:stCondLst>
                                            <p:cond delay="0"/>
                                          </p:stCondLst>
                                        </p:cTn>
                                        <p:tgtEl>
                                          <p:spTgt spid="8">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3" end="13"/>
                                            </p:txEl>
                                          </p:spTgt>
                                        </p:tgtEl>
                                        <p:attrNameLst>
                                          <p:attrName>ppt_c</p:attrName>
                                        </p:attrNameLst>
                                      </p:cBhvr>
                                      <p:to>
                                        <a:srgbClr val="A4A49F"/>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4" end="14"/>
                                            </p:txEl>
                                          </p:spTgt>
                                        </p:tgtEl>
                                        <p:attrNameLst>
                                          <p:attrName>ppt_c</p:attrName>
                                        </p:attrNameLst>
                                      </p:cBhvr>
                                      <p:to>
                                        <a:srgbClr val="A4A49F"/>
                                      </p:to>
                                    </p:animClr>
                                  </p:subTnLst>
                                </p:cTn>
                              </p:par>
                              <p:par>
                                <p:cTn id="41" presetID="1" presetClass="entr" presetSubtype="0" fill="hold" nodeType="withEffect">
                                  <p:stCondLst>
                                    <p:cond delay="0"/>
                                  </p:stCondLst>
                                  <p:childTnLst>
                                    <p:set>
                                      <p:cBhvr>
                                        <p:cTn id="42" dur="1" fill="hold">
                                          <p:stCondLst>
                                            <p:cond delay="0"/>
                                          </p:stCondLst>
                                        </p:cTn>
                                        <p:tgtEl>
                                          <p:spTgt spid="8">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5" end="15"/>
                                            </p:txEl>
                                          </p:spTgt>
                                        </p:tgtEl>
                                        <p:attrNameLst>
                                          <p:attrName>ppt_c</p:attrName>
                                        </p:attrNameLst>
                                      </p:cBhvr>
                                      <p:to>
                                        <a:srgbClr val="A4A49F"/>
                                      </p:to>
                                    </p:animClr>
                                  </p:subTnLst>
                                </p:cTn>
                              </p:par>
                              <p:par>
                                <p:cTn id="43" presetID="1" presetClass="entr" presetSubtype="0" fill="hold" nodeType="withEffect">
                                  <p:stCondLst>
                                    <p:cond delay="0"/>
                                  </p:stCondLst>
                                  <p:childTnLst>
                                    <p:set>
                                      <p:cBhvr>
                                        <p:cTn id="44" dur="1" fill="hold">
                                          <p:stCondLst>
                                            <p:cond delay="0"/>
                                          </p:stCondLst>
                                        </p:cTn>
                                        <p:tgtEl>
                                          <p:spTgt spid="8">
                                            <p:txEl>
                                              <p:pRg st="16" end="16"/>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6" end="16"/>
                                            </p:txEl>
                                          </p:spTgt>
                                        </p:tgtEl>
                                        <p:attrNameLst>
                                          <p:attrName>ppt_c</p:attrName>
                                        </p:attrNameLst>
                                      </p:cBhvr>
                                      <p:to>
                                        <a:srgbClr val="A4A49F"/>
                                      </p:to>
                                    </p:animClr>
                                  </p:subTnLst>
                                </p:cTn>
                              </p:par>
                              <p:par>
                                <p:cTn id="45" presetID="1" presetClass="entr" presetSubtype="0" fill="hold" nodeType="withEffect">
                                  <p:stCondLst>
                                    <p:cond delay="0"/>
                                  </p:stCondLst>
                                  <p:childTnLst>
                                    <p:set>
                                      <p:cBhvr>
                                        <p:cTn id="46" dur="1" fill="hold">
                                          <p:stCondLst>
                                            <p:cond delay="0"/>
                                          </p:stCondLst>
                                        </p:cTn>
                                        <p:tgtEl>
                                          <p:spTgt spid="8">
                                            <p:txEl>
                                              <p:pRg st="17" end="17"/>
                                            </p:txEl>
                                          </p:spTgt>
                                        </p:tgtEl>
                                        <p:attrNameLst>
                                          <p:attrName>style.visibility</p:attrName>
                                        </p:attrNameLst>
                                      </p:cBhvr>
                                      <p:to>
                                        <p:strVal val="visible"/>
                                      </p:to>
                                    </p:set>
                                  </p:childTnLst>
                                  <p:subTnLst>
                                    <p:animClr clrSpc="rgb" dir="cw">
                                      <p:cBhvr override="childStyle">
                                        <p:cTn dur="1" fill="hold" display="0" masterRel="nextClick" afterEffect="1"/>
                                        <p:tgtEl>
                                          <p:spTgt spid="8">
                                            <p:txEl>
                                              <p:pRg st="17" end="17"/>
                                            </p:txEl>
                                          </p:spTgt>
                                        </p:tgtEl>
                                        <p:attrNameLst>
                                          <p:attrName>ppt_c</p:attrName>
                                        </p:attrNameLst>
                                      </p:cBhvr>
                                      <p:to>
                                        <a:srgbClr val="A4A49F"/>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0" end="0"/>
                                            </p:txEl>
                                          </p:spTgt>
                                        </p:tgtEl>
                                        <p:attrNameLst>
                                          <p:attrName>ppt_c</p:attrName>
                                        </p:attrNameLst>
                                      </p:cBhvr>
                                      <p:to>
                                        <a:srgbClr val="A4A49F"/>
                                      </p:to>
                                    </p:animClr>
                                  </p:subTnLst>
                                </p:cTn>
                              </p:par>
                              <p:par>
                                <p:cTn id="51" presetID="1"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A4A49F"/>
                                      </p:to>
                                    </p:animClr>
                                  </p:subTnLst>
                                </p:cTn>
                              </p:par>
                              <p:par>
                                <p:cTn id="53" presetID="1" presetClass="entr" presetSubtype="0" fill="hold" nodeType="withEffect">
                                  <p:stCondLst>
                                    <p:cond delay="0"/>
                                  </p:stCondLst>
                                  <p:childTnLst>
                                    <p:set>
                                      <p:cBhvr>
                                        <p:cTn id="54"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A4A49F"/>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A4A49F"/>
                                      </p:to>
                                    </p:animClr>
                                  </p:subTnLst>
                                </p:cTn>
                              </p:par>
                              <p:par>
                                <p:cTn id="59" presetID="1" presetClass="entr" presetSubtype="0" fill="hold" nodeType="withEffect">
                                  <p:stCondLst>
                                    <p:cond delay="0"/>
                                  </p:stCondLst>
                                  <p:childTnLst>
                                    <p:set>
                                      <p:cBhvr>
                                        <p:cTn id="60" dur="1" fill="hold">
                                          <p:stCondLst>
                                            <p:cond delay="0"/>
                                          </p:stCondLst>
                                        </p:cTn>
                                        <p:tgtEl>
                                          <p:spTgt spid="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4" end="4"/>
                                            </p:txEl>
                                          </p:spTgt>
                                        </p:tgtEl>
                                        <p:attrNameLst>
                                          <p:attrName>ppt_c</p:attrName>
                                        </p:attrNameLst>
                                      </p:cBhvr>
                                      <p:to>
                                        <a:srgbClr val="A4A49F"/>
                                      </p:to>
                                    </p:animClr>
                                  </p:subTnLst>
                                </p:cTn>
                              </p:par>
                              <p:par>
                                <p:cTn id="61" presetID="1" presetClass="entr" presetSubtype="0" fill="hold" nodeType="withEffect">
                                  <p:stCondLst>
                                    <p:cond delay="0"/>
                                  </p:stCondLst>
                                  <p:childTnLst>
                                    <p:set>
                                      <p:cBhvr>
                                        <p:cTn id="62" dur="1" fill="hold">
                                          <p:stCondLst>
                                            <p:cond delay="0"/>
                                          </p:stCondLst>
                                        </p:cTn>
                                        <p:tgtEl>
                                          <p:spTgt spid="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5" end="5"/>
                                            </p:txEl>
                                          </p:spTgt>
                                        </p:tgtEl>
                                        <p:attrNameLst>
                                          <p:attrName>ppt_c</p:attrName>
                                        </p:attrNameLst>
                                      </p:cBhvr>
                                      <p:to>
                                        <a:srgbClr val="A4A49F"/>
                                      </p:to>
                                    </p:animClr>
                                  </p:subTnLst>
                                </p:cTn>
                              </p:par>
                              <p:par>
                                <p:cTn id="63" presetID="1" presetClass="entr" presetSubtype="0" fill="hold" nodeType="withEffect">
                                  <p:stCondLst>
                                    <p:cond delay="0"/>
                                  </p:stCondLst>
                                  <p:childTnLst>
                                    <p:set>
                                      <p:cBhvr>
                                        <p:cTn id="64" dur="1" fill="hold">
                                          <p:stCondLst>
                                            <p:cond delay="0"/>
                                          </p:stCondLst>
                                        </p:cTn>
                                        <p:tgtEl>
                                          <p:spTgt spid="9">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6" end="6"/>
                                            </p:txEl>
                                          </p:spTgt>
                                        </p:tgtEl>
                                        <p:attrNameLst>
                                          <p:attrName>ppt_c</p:attrName>
                                        </p:attrNameLst>
                                      </p:cBhvr>
                                      <p:to>
                                        <a:srgbClr val="A4A49F"/>
                                      </p:to>
                                    </p:animClr>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7" end="7"/>
                                            </p:txEl>
                                          </p:spTgt>
                                        </p:tgtEl>
                                        <p:attrNameLst>
                                          <p:attrName>ppt_c</p:attrName>
                                        </p:attrNameLst>
                                      </p:cBhvr>
                                      <p:to>
                                        <a:srgbClr val="A4A49F"/>
                                      </p:to>
                                    </p:animClr>
                                  </p:subTnLst>
                                </p:cTn>
                              </p:par>
                              <p:par>
                                <p:cTn id="69" presetID="1" presetClass="entr" presetSubtype="0" fill="hold" nodeType="withEffect">
                                  <p:stCondLst>
                                    <p:cond delay="0"/>
                                  </p:stCondLst>
                                  <p:childTnLst>
                                    <p:set>
                                      <p:cBhvr>
                                        <p:cTn id="70" dur="1" fill="hold">
                                          <p:stCondLst>
                                            <p:cond delay="0"/>
                                          </p:stCondLst>
                                        </p:cTn>
                                        <p:tgtEl>
                                          <p:spTgt spid="9">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8" end="8"/>
                                            </p:txEl>
                                          </p:spTgt>
                                        </p:tgtEl>
                                        <p:attrNameLst>
                                          <p:attrName>ppt_c</p:attrName>
                                        </p:attrNameLst>
                                      </p:cBhvr>
                                      <p:to>
                                        <a:srgbClr val="A4A49F"/>
                                      </p:to>
                                    </p:animClr>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9" end="9"/>
                                            </p:txEl>
                                          </p:spTgt>
                                        </p:tgtEl>
                                        <p:attrNameLst>
                                          <p:attrName>ppt_c</p:attrName>
                                        </p:attrNameLst>
                                      </p:cBhvr>
                                      <p:to>
                                        <a:srgbClr val="A4A49F"/>
                                      </p:to>
                                    </p:animClr>
                                  </p:subTnLst>
                                </p:cTn>
                              </p:par>
                              <p:par>
                                <p:cTn id="75" presetID="1" presetClass="entr" presetSubtype="0" fill="hold" nodeType="withEffect">
                                  <p:stCondLst>
                                    <p:cond delay="0"/>
                                  </p:stCondLst>
                                  <p:childTnLst>
                                    <p:set>
                                      <p:cBhvr>
                                        <p:cTn id="76" dur="1" fill="hold">
                                          <p:stCondLst>
                                            <p:cond delay="0"/>
                                          </p:stCondLst>
                                        </p:cTn>
                                        <p:tgtEl>
                                          <p:spTgt spid="9">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0" end="10"/>
                                            </p:txEl>
                                          </p:spTgt>
                                        </p:tgtEl>
                                        <p:attrNameLst>
                                          <p:attrName>ppt_c</p:attrName>
                                        </p:attrNameLst>
                                      </p:cBhvr>
                                      <p:to>
                                        <a:srgbClr val="A4A49F"/>
                                      </p:to>
                                    </p:animClr>
                                  </p:subTnLst>
                                </p:cTn>
                              </p:par>
                              <p:par>
                                <p:cTn id="77" presetID="1" presetClass="entr" presetSubtype="0" fill="hold" nodeType="withEffect">
                                  <p:stCondLst>
                                    <p:cond delay="0"/>
                                  </p:stCondLst>
                                  <p:childTnLst>
                                    <p:set>
                                      <p:cBhvr>
                                        <p:cTn id="78" dur="1" fill="hold">
                                          <p:stCondLst>
                                            <p:cond delay="0"/>
                                          </p:stCondLst>
                                        </p:cTn>
                                        <p:tgtEl>
                                          <p:spTgt spid="9">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1" end="11"/>
                                            </p:txEl>
                                          </p:spTgt>
                                        </p:tgtEl>
                                        <p:attrNameLst>
                                          <p:attrName>ppt_c</p:attrName>
                                        </p:attrNameLst>
                                      </p:cBhvr>
                                      <p:to>
                                        <a:srgbClr val="A4A49F"/>
                                      </p:to>
                                    </p:animClr>
                                  </p:subTnLst>
                                </p:cTn>
                              </p:par>
                              <p:par>
                                <p:cTn id="79" presetID="1" presetClass="entr" presetSubtype="0" fill="hold" nodeType="withEffect">
                                  <p:stCondLst>
                                    <p:cond delay="0"/>
                                  </p:stCondLst>
                                  <p:childTnLst>
                                    <p:set>
                                      <p:cBhvr>
                                        <p:cTn id="80" dur="1" fill="hold">
                                          <p:stCondLst>
                                            <p:cond delay="0"/>
                                          </p:stCondLst>
                                        </p:cTn>
                                        <p:tgtEl>
                                          <p:spTgt spid="9">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2" end="12"/>
                                            </p:txEl>
                                          </p:spTgt>
                                        </p:tgtEl>
                                        <p:attrNameLst>
                                          <p:attrName>ppt_c</p:attrName>
                                        </p:attrNameLst>
                                      </p:cBhvr>
                                      <p:to>
                                        <a:srgbClr val="A4A49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26F3-E836-6740-A44B-832D96ED983F}"/>
              </a:ext>
            </a:extLst>
          </p:cNvPr>
          <p:cNvSpPr>
            <a:spLocks noGrp="1"/>
          </p:cNvSpPr>
          <p:nvPr>
            <p:ph type="title"/>
          </p:nvPr>
        </p:nvSpPr>
        <p:spPr/>
        <p:txBody>
          <a:bodyPr/>
          <a:lstStyle/>
          <a:p>
            <a:r>
              <a:rPr lang="en-US" dirty="0"/>
              <a:t>Process: Post Assessment Activities</a:t>
            </a:r>
          </a:p>
        </p:txBody>
      </p:sp>
      <p:sp>
        <p:nvSpPr>
          <p:cNvPr id="6" name="Content Placeholder 5">
            <a:extLst>
              <a:ext uri="{FF2B5EF4-FFF2-40B4-BE49-F238E27FC236}">
                <a16:creationId xmlns:a16="http://schemas.microsoft.com/office/drawing/2014/main" id="{72D02F24-9FCE-ED48-B78E-2C6BC0667BE8}"/>
              </a:ext>
            </a:extLst>
          </p:cNvPr>
          <p:cNvSpPr>
            <a:spLocks noGrp="1"/>
          </p:cNvSpPr>
          <p:nvPr>
            <p:ph idx="1"/>
          </p:nvPr>
        </p:nvSpPr>
        <p:spPr>
          <a:xfrm>
            <a:off x="457200" y="983411"/>
            <a:ext cx="8229600" cy="3953714"/>
          </a:xfrm>
        </p:spPr>
        <p:txBody>
          <a:bodyPr>
            <a:normAutofit fontScale="70000" lnSpcReduction="20000"/>
          </a:bodyPr>
          <a:lstStyle/>
          <a:p>
            <a:pPr marL="457200" indent="-457200">
              <a:lnSpc>
                <a:spcPct val="125000"/>
              </a:lnSpc>
              <a:buFont typeface="+mj-lt"/>
              <a:buAutoNum type="arabicPeriod"/>
            </a:pPr>
            <a:r>
              <a:rPr lang="en-US" sz="1700" dirty="0"/>
              <a:t>Conduct engineering and financial analysis</a:t>
            </a:r>
          </a:p>
          <a:p>
            <a:pPr lvl="1">
              <a:lnSpc>
                <a:spcPct val="125000"/>
              </a:lnSpc>
            </a:pPr>
            <a:r>
              <a:rPr lang="en-US" sz="1700" dirty="0"/>
              <a:t>Develop first order estimates of implementation cost</a:t>
            </a:r>
          </a:p>
          <a:p>
            <a:pPr lvl="1">
              <a:lnSpc>
                <a:spcPct val="125000"/>
              </a:lnSpc>
            </a:pPr>
            <a:r>
              <a:rPr lang="en-US" sz="1700" dirty="0"/>
              <a:t>Deliver report to client, upload date to IAC database within 60 days of the </a:t>
            </a:r>
            <a:r>
              <a:rPr lang="en-US" sz="1700"/>
              <a:t>on-site assessment</a:t>
            </a:r>
            <a:endParaRPr lang="en-US" sz="1700" dirty="0"/>
          </a:p>
          <a:p>
            <a:pPr marL="457200" indent="-457200">
              <a:lnSpc>
                <a:spcPct val="125000"/>
              </a:lnSpc>
              <a:buFont typeface="+mj-lt"/>
              <a:buAutoNum type="arabicPeriod"/>
            </a:pPr>
            <a:r>
              <a:rPr lang="en-US" sz="1700" dirty="0"/>
              <a:t>Contents of an IAC Report</a:t>
            </a:r>
          </a:p>
          <a:p>
            <a:pPr lvl="1">
              <a:lnSpc>
                <a:spcPct val="125000"/>
              </a:lnSpc>
            </a:pPr>
            <a:r>
              <a:rPr lang="en-US" sz="1700" dirty="0"/>
              <a:t>Executive Summary including summary of Recommendations</a:t>
            </a:r>
          </a:p>
          <a:p>
            <a:pPr lvl="1">
              <a:lnSpc>
                <a:spcPct val="125000"/>
              </a:lnSpc>
            </a:pPr>
            <a:r>
              <a:rPr lang="en-US" sz="1700" dirty="0"/>
              <a:t>Plant Description</a:t>
            </a:r>
          </a:p>
          <a:p>
            <a:pPr lvl="1">
              <a:lnSpc>
                <a:spcPct val="125000"/>
              </a:lnSpc>
            </a:pPr>
            <a:r>
              <a:rPr lang="en-US" sz="1700" dirty="0"/>
              <a:t>Process Description</a:t>
            </a:r>
          </a:p>
          <a:p>
            <a:pPr lvl="1">
              <a:lnSpc>
                <a:spcPct val="125000"/>
              </a:lnSpc>
            </a:pPr>
            <a:r>
              <a:rPr lang="en-US" sz="1700" dirty="0"/>
              <a:t>Resource Charts and Tables</a:t>
            </a:r>
          </a:p>
          <a:p>
            <a:pPr lvl="1">
              <a:lnSpc>
                <a:spcPct val="125000"/>
              </a:lnSpc>
            </a:pPr>
            <a:r>
              <a:rPr lang="en-US" sz="1700" dirty="0"/>
              <a:t>Major Energy Consuming Equipment</a:t>
            </a:r>
          </a:p>
          <a:p>
            <a:pPr lvl="1">
              <a:lnSpc>
                <a:spcPct val="125000"/>
              </a:lnSpc>
            </a:pPr>
            <a:r>
              <a:rPr lang="en-US" sz="1700" dirty="0"/>
              <a:t>Best Practices</a:t>
            </a:r>
          </a:p>
          <a:p>
            <a:pPr lvl="1">
              <a:lnSpc>
                <a:spcPct val="125000"/>
              </a:lnSpc>
            </a:pPr>
            <a:r>
              <a:rPr lang="en-US" sz="1700" dirty="0"/>
              <a:t>Description of Individual Energy Saving Recommendations</a:t>
            </a:r>
          </a:p>
          <a:p>
            <a:pPr marL="457200" indent="-457200">
              <a:lnSpc>
                <a:spcPct val="125000"/>
              </a:lnSpc>
              <a:buFont typeface="+mj-lt"/>
              <a:buAutoNum type="arabicPeriod"/>
            </a:pPr>
            <a:r>
              <a:rPr lang="en-US" sz="1700" dirty="0"/>
              <a:t>Follow-up to Report</a:t>
            </a:r>
          </a:p>
          <a:p>
            <a:pPr lvl="1">
              <a:lnSpc>
                <a:spcPct val="125000"/>
              </a:lnSpc>
            </a:pPr>
            <a:r>
              <a:rPr lang="en-US" sz="1700" dirty="0"/>
              <a:t>Call client two week to ensure delivery and answer questions</a:t>
            </a:r>
          </a:p>
          <a:p>
            <a:pPr lvl="1">
              <a:lnSpc>
                <a:spcPct val="125000"/>
              </a:lnSpc>
            </a:pPr>
            <a:r>
              <a:rPr lang="en-US" sz="1700" dirty="0"/>
              <a:t>Call client in 6-9 months for implementation data</a:t>
            </a:r>
          </a:p>
          <a:p>
            <a:pPr lvl="1">
              <a:lnSpc>
                <a:spcPct val="125000"/>
              </a:lnSpc>
            </a:pPr>
            <a:r>
              <a:rPr lang="en-US" sz="1700" dirty="0"/>
              <a:t>Upload data to IAC database</a:t>
            </a:r>
          </a:p>
          <a:p>
            <a:pPr lvl="1">
              <a:lnSpc>
                <a:spcPct val="125000"/>
              </a:lnSpc>
            </a:pPr>
            <a:r>
              <a:rPr lang="en-US" sz="1700" dirty="0"/>
              <a:t>Inquire about potential for Case Study of project(s)</a:t>
            </a:r>
            <a:endParaRPr lang="en-US" sz="1200" dirty="0"/>
          </a:p>
        </p:txBody>
      </p:sp>
      <p:sp>
        <p:nvSpPr>
          <p:cNvPr id="5" name="Slide Number Placeholder 4">
            <a:extLst>
              <a:ext uri="{FF2B5EF4-FFF2-40B4-BE49-F238E27FC236}">
                <a16:creationId xmlns:a16="http://schemas.microsoft.com/office/drawing/2014/main" id="{61C2D236-7972-D64F-9186-F69F0F3F14D7}"/>
              </a:ext>
            </a:extLst>
          </p:cNvPr>
          <p:cNvSpPr>
            <a:spLocks noGrp="1"/>
          </p:cNvSpPr>
          <p:nvPr>
            <p:ph type="sldNum" sz="quarter" idx="12"/>
          </p:nvPr>
        </p:nvSpPr>
        <p:spPr/>
        <p:txBody>
          <a:bodyPr/>
          <a:lstStyle/>
          <a:p>
            <a:fld id="{CC7697F5-3DCA-0A4F-B9EA-FEC2794BD1A6}" type="slidenum">
              <a:rPr lang="en-US" smtClean="0"/>
              <a:t>17</a:t>
            </a:fld>
            <a:endParaRPr lang="en-US"/>
          </a:p>
        </p:txBody>
      </p:sp>
    </p:spTree>
    <p:extLst>
      <p:ext uri="{BB962C8B-B14F-4D97-AF65-F5344CB8AC3E}">
        <p14:creationId xmlns:p14="http://schemas.microsoft.com/office/powerpoint/2010/main" val="37057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A4A49F"/>
                                      </p:to>
                                    </p:animClr>
                                  </p:sub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A4A49F"/>
                                      </p:to>
                                    </p:animClr>
                                  </p:sub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A4A49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A4A49F"/>
                                      </p:to>
                                    </p:animClr>
                                  </p:sub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A4A49F"/>
                                      </p:to>
                                    </p:animClr>
                                  </p:sub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rgbClr val="A4A49F"/>
                                      </p:to>
                                    </p:animClr>
                                  </p:sub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rgbClr val="A4A49F"/>
                                      </p:to>
                                    </p:animClr>
                                  </p:sub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rgbClr val="A4A49F"/>
                                      </p:to>
                                    </p:animClr>
                                  </p:sub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rgbClr val="A4A49F"/>
                                      </p:to>
                                    </p:animClr>
                                  </p:sub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9" end="9"/>
                                            </p:txEl>
                                          </p:spTgt>
                                        </p:tgtEl>
                                        <p:attrNameLst>
                                          <p:attrName>ppt_c</p:attrName>
                                        </p:attrNameLst>
                                      </p:cBhvr>
                                      <p:to>
                                        <a:srgbClr val="A4A49F"/>
                                      </p:to>
                                    </p:animClr>
                                  </p:sub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0" end="10"/>
                                            </p:txEl>
                                          </p:spTgt>
                                        </p:tgtEl>
                                        <p:attrNameLst>
                                          <p:attrName>ppt_c</p:attrName>
                                        </p:attrNameLst>
                                      </p:cBhvr>
                                      <p:to>
                                        <a:srgbClr val="A4A49F"/>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1" end="11"/>
                                            </p:txEl>
                                          </p:spTgt>
                                        </p:tgtEl>
                                        <p:attrNameLst>
                                          <p:attrName>ppt_c</p:attrName>
                                        </p:attrNameLst>
                                      </p:cBhvr>
                                      <p:to>
                                        <a:srgbClr val="A4A49F"/>
                                      </p:to>
                                    </p:animClr>
                                  </p:subTnLst>
                                </p:cTn>
                              </p:par>
                              <p:par>
                                <p:cTn id="33" presetID="1" presetClass="entr" presetSubtype="0" fill="hold" nodeType="with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2" end="12"/>
                                            </p:txEl>
                                          </p:spTgt>
                                        </p:tgtEl>
                                        <p:attrNameLst>
                                          <p:attrName>ppt_c</p:attrName>
                                        </p:attrNameLst>
                                      </p:cBhvr>
                                      <p:to>
                                        <a:srgbClr val="A4A49F"/>
                                      </p:to>
                                    </p:animClr>
                                  </p:subTnLst>
                                </p:cTn>
                              </p:par>
                              <p:par>
                                <p:cTn id="35" presetID="1" presetClass="entr" presetSubtype="0"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3" end="13"/>
                                            </p:txEl>
                                          </p:spTgt>
                                        </p:tgtEl>
                                        <p:attrNameLst>
                                          <p:attrName>ppt_c</p:attrName>
                                        </p:attrNameLst>
                                      </p:cBhvr>
                                      <p:to>
                                        <a:srgbClr val="A4A49F"/>
                                      </p:to>
                                    </p:animClr>
                                  </p:subTnLst>
                                </p:cTn>
                              </p:par>
                              <p:par>
                                <p:cTn id="37" presetID="1" presetClass="entr" presetSubtype="0" fill="hold" nodeType="with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4" end="14"/>
                                            </p:txEl>
                                          </p:spTgt>
                                        </p:tgtEl>
                                        <p:attrNameLst>
                                          <p:attrName>ppt_c</p:attrName>
                                        </p:attrNameLst>
                                      </p:cBhvr>
                                      <p:to>
                                        <a:srgbClr val="A4A49F"/>
                                      </p:to>
                                    </p:animClr>
                                  </p:subTnLst>
                                </p:cTn>
                              </p:par>
                              <p:par>
                                <p:cTn id="39" presetID="1" presetClass="entr" presetSubtype="0" fill="hold" nodeType="with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5" end="15"/>
                                            </p:txEl>
                                          </p:spTgt>
                                        </p:tgtEl>
                                        <p:attrNameLst>
                                          <p:attrName>ppt_c</p:attrName>
                                        </p:attrNameLst>
                                      </p:cBhvr>
                                      <p:to>
                                        <a:srgbClr val="A4A49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6D1B04-73B6-8740-AE10-956DBC186ADD}"/>
              </a:ext>
            </a:extLst>
          </p:cNvPr>
          <p:cNvSpPr>
            <a:spLocks noGrp="1"/>
          </p:cNvSpPr>
          <p:nvPr>
            <p:ph type="title"/>
          </p:nvPr>
        </p:nvSpPr>
        <p:spPr/>
        <p:txBody>
          <a:bodyPr/>
          <a:lstStyle/>
          <a:p>
            <a:r>
              <a:rPr lang="en-US" dirty="0"/>
              <a:t>Implementation</a:t>
            </a:r>
          </a:p>
        </p:txBody>
      </p:sp>
      <p:sp>
        <p:nvSpPr>
          <p:cNvPr id="7" name="Content Placeholder 6">
            <a:extLst>
              <a:ext uri="{FF2B5EF4-FFF2-40B4-BE49-F238E27FC236}">
                <a16:creationId xmlns:a16="http://schemas.microsoft.com/office/drawing/2014/main" id="{CCF46D4A-E461-B64F-9DE2-EFE517FCC21B}"/>
              </a:ext>
            </a:extLst>
          </p:cNvPr>
          <p:cNvSpPr>
            <a:spLocks noGrp="1"/>
          </p:cNvSpPr>
          <p:nvPr>
            <p:ph idx="1"/>
          </p:nvPr>
        </p:nvSpPr>
        <p:spPr/>
        <p:txBody>
          <a:bodyPr/>
          <a:lstStyle/>
          <a:p>
            <a:r>
              <a:rPr lang="en-US" dirty="0"/>
              <a:t>Commercial and industrial programs and incentives from Eversource and Avangrid </a:t>
            </a:r>
          </a:p>
          <a:p>
            <a:r>
              <a:rPr lang="en-US" dirty="0"/>
              <a:t>Financing opportunities with CT Green Bank</a:t>
            </a:r>
          </a:p>
          <a:p>
            <a:r>
              <a:rPr lang="en-US" dirty="0"/>
              <a:t>Eligibility to </a:t>
            </a:r>
            <a:r>
              <a:rPr lang="en-US"/>
              <a:t>other programs/incentives</a:t>
            </a:r>
            <a:r>
              <a:rPr lang="en-US" dirty="0"/>
              <a:t>/grants</a:t>
            </a:r>
          </a:p>
          <a:p>
            <a:pPr lvl="1"/>
            <a:r>
              <a:rPr lang="en-US" dirty="0"/>
              <a:t>New England CHP Technical Assistance Partnership</a:t>
            </a:r>
          </a:p>
          <a:p>
            <a:pPr lvl="1"/>
            <a:r>
              <a:rPr lang="en-US" dirty="0"/>
              <a:t>IAC larger capital project implement grant</a:t>
            </a:r>
          </a:p>
          <a:p>
            <a:pPr lvl="1"/>
            <a:r>
              <a:rPr lang="en-US" dirty="0"/>
              <a:t>……</a:t>
            </a:r>
          </a:p>
          <a:p>
            <a:pPr lvl="1"/>
            <a:endParaRPr lang="en-US" dirty="0"/>
          </a:p>
        </p:txBody>
      </p:sp>
      <p:sp>
        <p:nvSpPr>
          <p:cNvPr id="5" name="Slide Number Placeholder 4">
            <a:extLst>
              <a:ext uri="{FF2B5EF4-FFF2-40B4-BE49-F238E27FC236}">
                <a16:creationId xmlns:a16="http://schemas.microsoft.com/office/drawing/2014/main" id="{B71C4A21-4BFE-0A4C-9918-DEAAD648CB97}"/>
              </a:ext>
            </a:extLst>
          </p:cNvPr>
          <p:cNvSpPr>
            <a:spLocks noGrp="1"/>
          </p:cNvSpPr>
          <p:nvPr>
            <p:ph type="sldNum" sz="quarter" idx="12"/>
          </p:nvPr>
        </p:nvSpPr>
        <p:spPr/>
        <p:txBody>
          <a:bodyPr/>
          <a:lstStyle/>
          <a:p>
            <a:fld id="{CC7697F5-3DCA-0A4F-B9EA-FEC2794BD1A6}" type="slidenum">
              <a:rPr lang="en-US" smtClean="0"/>
              <a:t>18</a:t>
            </a:fld>
            <a:endParaRPr lang="en-US"/>
          </a:p>
        </p:txBody>
      </p:sp>
    </p:spTree>
    <p:extLst>
      <p:ext uri="{BB962C8B-B14F-4D97-AF65-F5344CB8AC3E}">
        <p14:creationId xmlns:p14="http://schemas.microsoft.com/office/powerpoint/2010/main" val="2755782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A9EB02-C1B1-3546-BBEE-BA463462DDFC}"/>
              </a:ext>
            </a:extLst>
          </p:cNvPr>
          <p:cNvSpPr>
            <a:spLocks noGrp="1"/>
          </p:cNvSpPr>
          <p:nvPr>
            <p:ph type="title"/>
          </p:nvPr>
        </p:nvSpPr>
        <p:spPr/>
        <p:txBody>
          <a:bodyPr/>
          <a:lstStyle/>
          <a:p>
            <a:r>
              <a:rPr lang="en-US"/>
              <a:t>Reporting and Confidentiality</a:t>
            </a:r>
          </a:p>
        </p:txBody>
      </p:sp>
      <p:sp>
        <p:nvSpPr>
          <p:cNvPr id="7" name="Content Placeholder 6">
            <a:extLst>
              <a:ext uri="{FF2B5EF4-FFF2-40B4-BE49-F238E27FC236}">
                <a16:creationId xmlns:a16="http://schemas.microsoft.com/office/drawing/2014/main" id="{60D9B2EC-A3EE-CE4D-BD14-B13BF09430EB}"/>
              </a:ext>
            </a:extLst>
          </p:cNvPr>
          <p:cNvSpPr>
            <a:spLocks noGrp="1"/>
          </p:cNvSpPr>
          <p:nvPr>
            <p:ph idx="1"/>
          </p:nvPr>
        </p:nvSpPr>
        <p:spPr/>
        <p:txBody>
          <a:bodyPr vert="horz" lIns="91440" tIns="45720" rIns="91440" bIns="45720" rtlCol="0" anchor="t">
            <a:normAutofit/>
          </a:bodyPr>
          <a:lstStyle/>
          <a:p>
            <a:r>
              <a:rPr lang="en-US" sz="1600"/>
              <a:t>Clients must be willing to participate in at least one follow-up implementation call and a follow-up survey.</a:t>
            </a:r>
          </a:p>
          <a:p>
            <a:pPr lvl="1"/>
            <a:r>
              <a:rPr lang="en-US" sz="1600"/>
              <a:t>In some cases, they will need to participate in multiple implementation reports.</a:t>
            </a:r>
          </a:p>
          <a:p>
            <a:r>
              <a:rPr lang="en-US" sz="1600"/>
              <a:t>Clients must be willing to have their company’s name listed as a program participant (submitted to the Department of Energy for internal use).</a:t>
            </a:r>
          </a:p>
          <a:p>
            <a:r>
              <a:rPr lang="en-US" sz="1600"/>
              <a:t>The </a:t>
            </a:r>
            <a:r>
              <a:rPr lang="en-US" sz="1600" b="1"/>
              <a:t>raw data </a:t>
            </a:r>
            <a:r>
              <a:rPr lang="en-US" sz="1600"/>
              <a:t>collected on site and our </a:t>
            </a:r>
            <a:r>
              <a:rPr lang="en-US" sz="1600" b="1"/>
              <a:t>full assessment report </a:t>
            </a:r>
            <a:r>
              <a:rPr lang="en-US" sz="1600"/>
              <a:t>are </a:t>
            </a:r>
            <a:r>
              <a:rPr lang="en-US" sz="1600" b="1"/>
              <a:t>confidential</a:t>
            </a:r>
            <a:r>
              <a:rPr lang="en-US" sz="1600"/>
              <a:t>.</a:t>
            </a:r>
          </a:p>
          <a:p>
            <a:r>
              <a:rPr lang="en-US" sz="1600"/>
              <a:t>We also submit </a:t>
            </a:r>
            <a:r>
              <a:rPr lang="en-US" sz="1600" b="1"/>
              <a:t>assessment recommendation data</a:t>
            </a:r>
            <a:r>
              <a:rPr lang="en-US" sz="1600"/>
              <a:t>, </a:t>
            </a:r>
            <a:r>
              <a:rPr lang="en-US" sz="1600" b="1"/>
              <a:t>without company name or location</a:t>
            </a:r>
            <a:r>
              <a:rPr lang="en-US" sz="1600"/>
              <a:t>, to the IAC field management team at Rutgers University, which enters selected information on each assessment into the </a:t>
            </a:r>
            <a:r>
              <a:rPr lang="en-US" sz="1600">
                <a:hlinkClick r:id="rId3"/>
              </a:rPr>
              <a:t>IAC Database</a:t>
            </a:r>
            <a:r>
              <a:rPr lang="en-US" sz="1600"/>
              <a:t>.</a:t>
            </a:r>
          </a:p>
          <a:p>
            <a:r>
              <a:rPr lang="en-US" sz="1600"/>
              <a:t>We may ask clients to participate in case studies for use in IAC program outreach. We</a:t>
            </a:r>
            <a:r>
              <a:rPr lang="en-US" sz="1600" b="1"/>
              <a:t> only publish identifying details </a:t>
            </a:r>
            <a:r>
              <a:rPr lang="en-US" sz="1600"/>
              <a:t>such as company name and location </a:t>
            </a:r>
            <a:r>
              <a:rPr lang="en-US" sz="1600" b="1"/>
              <a:t>with the client's written permission.</a:t>
            </a:r>
          </a:p>
          <a:p>
            <a:endParaRPr lang="en-US" sz="1600"/>
          </a:p>
        </p:txBody>
      </p:sp>
      <p:sp>
        <p:nvSpPr>
          <p:cNvPr id="5" name="Slide Number Placeholder 4">
            <a:extLst>
              <a:ext uri="{FF2B5EF4-FFF2-40B4-BE49-F238E27FC236}">
                <a16:creationId xmlns:a16="http://schemas.microsoft.com/office/drawing/2014/main" id="{8340431A-07EC-9642-901F-B71AA49A7F6F}"/>
              </a:ext>
            </a:extLst>
          </p:cNvPr>
          <p:cNvSpPr>
            <a:spLocks noGrp="1"/>
          </p:cNvSpPr>
          <p:nvPr>
            <p:ph type="sldNum" sz="quarter" idx="12"/>
          </p:nvPr>
        </p:nvSpPr>
        <p:spPr/>
        <p:txBody>
          <a:bodyPr/>
          <a:lstStyle/>
          <a:p>
            <a:fld id="{CC7697F5-3DCA-0A4F-B9EA-FEC2794BD1A6}" type="slidenum">
              <a:rPr lang="en-US" smtClean="0"/>
              <a:t>19</a:t>
            </a:fld>
            <a:endParaRPr lang="en-US"/>
          </a:p>
        </p:txBody>
      </p:sp>
    </p:spTree>
    <p:extLst>
      <p:ext uri="{BB962C8B-B14F-4D97-AF65-F5344CB8AC3E}">
        <p14:creationId xmlns:p14="http://schemas.microsoft.com/office/powerpoint/2010/main" val="41116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AAAAAA"/>
                                      </p:to>
                                    </p:animClr>
                                  </p:sub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AAAAAA"/>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AAAAAA"/>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AAAAAA"/>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AAAAAA"/>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5" end="5"/>
                                            </p:txEl>
                                          </p:spTgt>
                                        </p:tgtEl>
                                        <p:attrNameLst>
                                          <p:attrName>ppt_c</p:attrName>
                                        </p:attrNameLst>
                                      </p:cBhvr>
                                      <p:to>
                                        <a:srgbClr val="AAAAAA"/>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1000" b="-11000"/>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8AA3615-81BB-9C4E-B681-0DB8C9A36FEA}"/>
              </a:ext>
            </a:extLst>
          </p:cNvPr>
          <p:cNvSpPr/>
          <p:nvPr/>
        </p:nvSpPr>
        <p:spPr>
          <a:xfrm>
            <a:off x="1427867" y="567006"/>
            <a:ext cx="2502348" cy="60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Program Overview</a:t>
            </a:r>
          </a:p>
        </p:txBody>
      </p:sp>
      <p:sp>
        <p:nvSpPr>
          <p:cNvPr id="4" name="Rounded Rectangle 3">
            <a:extLst>
              <a:ext uri="{FF2B5EF4-FFF2-40B4-BE49-F238E27FC236}">
                <a16:creationId xmlns:a16="http://schemas.microsoft.com/office/drawing/2014/main" id="{96E400A1-5275-6C46-B261-E67DE76360E0}"/>
              </a:ext>
            </a:extLst>
          </p:cNvPr>
          <p:cNvSpPr/>
          <p:nvPr/>
        </p:nvSpPr>
        <p:spPr>
          <a:xfrm>
            <a:off x="2637542" y="1427919"/>
            <a:ext cx="2502348" cy="6066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Mission and Goals</a:t>
            </a:r>
          </a:p>
        </p:txBody>
      </p:sp>
      <p:sp>
        <p:nvSpPr>
          <p:cNvPr id="5" name="Rounded Rectangle 4">
            <a:extLst>
              <a:ext uri="{FF2B5EF4-FFF2-40B4-BE49-F238E27FC236}">
                <a16:creationId xmlns:a16="http://schemas.microsoft.com/office/drawing/2014/main" id="{B7651501-0971-2E44-9517-6309D7A23760}"/>
              </a:ext>
            </a:extLst>
          </p:cNvPr>
          <p:cNvSpPr/>
          <p:nvPr/>
        </p:nvSpPr>
        <p:spPr>
          <a:xfrm>
            <a:off x="3847217" y="2288832"/>
            <a:ext cx="2502348" cy="606670"/>
          </a:xfrm>
          <a:prstGeom prst="round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Team and Partners</a:t>
            </a:r>
          </a:p>
        </p:txBody>
      </p:sp>
      <p:sp>
        <p:nvSpPr>
          <p:cNvPr id="7" name="Rounded Rectangle 6">
            <a:extLst>
              <a:ext uri="{FF2B5EF4-FFF2-40B4-BE49-F238E27FC236}">
                <a16:creationId xmlns:a16="http://schemas.microsoft.com/office/drawing/2014/main" id="{697A4295-33A0-1F48-9612-877B5CA47610}"/>
              </a:ext>
            </a:extLst>
          </p:cNvPr>
          <p:cNvSpPr/>
          <p:nvPr/>
        </p:nvSpPr>
        <p:spPr>
          <a:xfrm>
            <a:off x="5056892" y="3149745"/>
            <a:ext cx="2502348" cy="60667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Involved</a:t>
            </a:r>
          </a:p>
        </p:txBody>
      </p:sp>
      <p:sp>
        <p:nvSpPr>
          <p:cNvPr id="8" name="Rounded Rectangle 7">
            <a:extLst>
              <a:ext uri="{FF2B5EF4-FFF2-40B4-BE49-F238E27FC236}">
                <a16:creationId xmlns:a16="http://schemas.microsoft.com/office/drawing/2014/main" id="{2508D8D6-FF42-A24A-8FE9-7F53511D96E9}"/>
              </a:ext>
            </a:extLst>
          </p:cNvPr>
          <p:cNvSpPr/>
          <p:nvPr/>
        </p:nvSpPr>
        <p:spPr>
          <a:xfrm>
            <a:off x="6266567" y="4010658"/>
            <a:ext cx="2502348" cy="60667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Our Process</a:t>
            </a:r>
          </a:p>
        </p:txBody>
      </p:sp>
      <p:sp>
        <p:nvSpPr>
          <p:cNvPr id="9" name="Bent Arrow 8">
            <a:extLst>
              <a:ext uri="{FF2B5EF4-FFF2-40B4-BE49-F238E27FC236}">
                <a16:creationId xmlns:a16="http://schemas.microsoft.com/office/drawing/2014/main" id="{F41F564D-157F-8548-8A5D-BAC9448ADB62}"/>
              </a:ext>
            </a:extLst>
          </p:cNvPr>
          <p:cNvSpPr/>
          <p:nvPr/>
        </p:nvSpPr>
        <p:spPr>
          <a:xfrm flipV="1">
            <a:off x="2104874" y="125280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Bent Arrow 9">
            <a:extLst>
              <a:ext uri="{FF2B5EF4-FFF2-40B4-BE49-F238E27FC236}">
                <a16:creationId xmlns:a16="http://schemas.microsoft.com/office/drawing/2014/main" id="{3D208BC9-FF83-F54A-B67E-05304CACA1C8}"/>
              </a:ext>
            </a:extLst>
          </p:cNvPr>
          <p:cNvSpPr/>
          <p:nvPr/>
        </p:nvSpPr>
        <p:spPr>
          <a:xfrm flipV="1">
            <a:off x="3294767" y="2143760"/>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1" name="Bent Arrow 10">
            <a:extLst>
              <a:ext uri="{FF2B5EF4-FFF2-40B4-BE49-F238E27FC236}">
                <a16:creationId xmlns:a16="http://schemas.microsoft.com/office/drawing/2014/main" id="{30F7F349-9489-8D42-A173-CD2630459B7A}"/>
              </a:ext>
            </a:extLst>
          </p:cNvPr>
          <p:cNvSpPr/>
          <p:nvPr/>
        </p:nvSpPr>
        <p:spPr>
          <a:xfrm flipV="1">
            <a:off x="4519829" y="300833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EFE976A0-8126-B347-BE5E-28EE104696A6}"/>
              </a:ext>
            </a:extLst>
          </p:cNvPr>
          <p:cNvSpPr/>
          <p:nvPr/>
        </p:nvSpPr>
        <p:spPr>
          <a:xfrm flipV="1">
            <a:off x="5727306" y="3890498"/>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13" name="Picture 12" descr="A picture containing text&#10;&#10;Description automatically generated">
            <a:extLst>
              <a:ext uri="{FF2B5EF4-FFF2-40B4-BE49-F238E27FC236}">
                <a16:creationId xmlns:a16="http://schemas.microsoft.com/office/drawing/2014/main" id="{E4239AB9-926A-4046-B78F-572A0C61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3921" r="1"/>
          <a:stretch/>
        </p:blipFill>
        <p:spPr>
          <a:xfrm>
            <a:off x="100765" y="2491930"/>
            <a:ext cx="2220059" cy="2528969"/>
          </a:xfrm>
          <a:prstGeom prst="rect">
            <a:avLst/>
          </a:prstGeom>
        </p:spPr>
      </p:pic>
    </p:spTree>
    <p:extLst>
      <p:ext uri="{BB962C8B-B14F-4D97-AF65-F5344CB8AC3E}">
        <p14:creationId xmlns:p14="http://schemas.microsoft.com/office/powerpoint/2010/main" val="8263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grpId="0" nodeType="withEffect">
                                  <p:stCondLst>
                                    <p:cond delay="0"/>
                                  </p:stCondLst>
                                  <p:childTnLst>
                                    <p:set>
                                      <p:cBhvr>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grpId="0" nodeType="withEffect">
                                  <p:stCondLst>
                                    <p:cond delay="0"/>
                                  </p:stCondLst>
                                  <p:childTnLst>
                                    <p:set>
                                      <p:cBhvr>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9" presetClass="emph" presetSubtype="0" grpId="0" nodeType="withEffect">
                                  <p:stCondLst>
                                    <p:cond delay="0"/>
                                  </p:stCondLst>
                                  <p:childTnLst>
                                    <p:set>
                                      <p:cBhvr>
                                        <p:cTn id="15" dur="indefinite"/>
                                        <p:tgtEl>
                                          <p:spTgt spid="8"/>
                                        </p:tgtEl>
                                        <p:attrNameLst>
                                          <p:attrName>style.opacity</p:attrName>
                                        </p:attrNameLst>
                                      </p:cBhvr>
                                      <p:to>
                                        <p:strVal val="0.5"/>
                                      </p:to>
                                    </p:set>
                                    <p:animEffect filter="image" prLst="opacity: 0.5">
                                      <p:cBhvr rctx="IE">
                                        <p:cTn id="1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03BF-CB3B-1D4B-AD2A-5811B10CC90B}"/>
              </a:ext>
            </a:extLst>
          </p:cNvPr>
          <p:cNvSpPr>
            <a:spLocks noGrp="1"/>
          </p:cNvSpPr>
          <p:nvPr>
            <p:ph type="title"/>
          </p:nvPr>
        </p:nvSpPr>
        <p:spPr>
          <a:xfrm>
            <a:off x="269281" y="231056"/>
            <a:ext cx="8229600" cy="494665"/>
          </a:xfrm>
        </p:spPr>
        <p:txBody>
          <a:bodyPr/>
          <a:lstStyle/>
          <a:p>
            <a:r>
              <a:rPr lang="en-US" b="1" dirty="0"/>
              <a:t>Reporting &amp; Confidentiality </a:t>
            </a:r>
          </a:p>
        </p:txBody>
      </p:sp>
      <p:sp>
        <p:nvSpPr>
          <p:cNvPr id="5" name="Date Placeholder 4">
            <a:extLst>
              <a:ext uri="{FF2B5EF4-FFF2-40B4-BE49-F238E27FC236}">
                <a16:creationId xmlns:a16="http://schemas.microsoft.com/office/drawing/2014/main" id="{661EFF43-0F40-1C41-8744-0478B4406806}"/>
              </a:ext>
            </a:extLst>
          </p:cNvPr>
          <p:cNvSpPr>
            <a:spLocks noGrp="1"/>
          </p:cNvSpPr>
          <p:nvPr>
            <p:ph type="dt" sz="half" idx="10"/>
          </p:nvPr>
        </p:nvSpPr>
        <p:spPr/>
        <p:txBody>
          <a:bodyPr/>
          <a:lstStyle/>
          <a:p>
            <a:fld id="{FA8CCAF7-DEC8-446C-859E-94A62915B6DC}" type="datetime1">
              <a:rPr lang="en-US" smtClean="0"/>
              <a:t>6/23/2022</a:t>
            </a:fld>
            <a:endParaRPr lang="en-US"/>
          </a:p>
        </p:txBody>
      </p:sp>
      <p:sp>
        <p:nvSpPr>
          <p:cNvPr id="6" name="Slide Number Placeholder 5">
            <a:extLst>
              <a:ext uri="{FF2B5EF4-FFF2-40B4-BE49-F238E27FC236}">
                <a16:creationId xmlns:a16="http://schemas.microsoft.com/office/drawing/2014/main" id="{4FFD706B-5AEF-5B45-992D-5159F1DD4C9F}"/>
              </a:ext>
            </a:extLst>
          </p:cNvPr>
          <p:cNvSpPr>
            <a:spLocks noGrp="1"/>
          </p:cNvSpPr>
          <p:nvPr>
            <p:ph type="sldNum" sz="quarter" idx="12"/>
          </p:nvPr>
        </p:nvSpPr>
        <p:spPr/>
        <p:txBody>
          <a:bodyPr/>
          <a:lstStyle/>
          <a:p>
            <a:fld id="{CC7697F5-3DCA-0A4F-B9EA-FEC2794BD1A6}" type="slidenum">
              <a:rPr lang="en-US" smtClean="0"/>
              <a:t>20</a:t>
            </a:fld>
            <a:endParaRPr lang="en-US"/>
          </a:p>
        </p:txBody>
      </p:sp>
      <p:sp>
        <p:nvSpPr>
          <p:cNvPr id="8" name="TextBox 7">
            <a:extLst>
              <a:ext uri="{FF2B5EF4-FFF2-40B4-BE49-F238E27FC236}">
                <a16:creationId xmlns:a16="http://schemas.microsoft.com/office/drawing/2014/main" id="{8258B710-70B5-EE46-AFE3-82D792456119}"/>
              </a:ext>
            </a:extLst>
          </p:cNvPr>
          <p:cNvSpPr txBox="1"/>
          <p:nvPr/>
        </p:nvSpPr>
        <p:spPr>
          <a:xfrm>
            <a:off x="374755" y="959373"/>
            <a:ext cx="8229600" cy="584775"/>
          </a:xfrm>
          <a:prstGeom prst="rect">
            <a:avLst/>
          </a:prstGeom>
          <a:noFill/>
        </p:spPr>
        <p:txBody>
          <a:bodyPr wrap="square" rtlCol="0">
            <a:spAutoFit/>
          </a:bodyPr>
          <a:lstStyle/>
          <a:p>
            <a:pPr algn="ctr"/>
            <a:r>
              <a:rPr lang="en-US" sz="1600" dirty="0"/>
              <a:t>SNE-IAC will maintain the </a:t>
            </a:r>
            <a:r>
              <a:rPr lang="en-US" sz="1600" b="1" dirty="0"/>
              <a:t>upmost professionalism </a:t>
            </a:r>
            <a:r>
              <a:rPr lang="en-US" sz="1600" dirty="0"/>
              <a:t>when handling manufacturer’s identifying details and data</a:t>
            </a:r>
          </a:p>
        </p:txBody>
      </p:sp>
      <p:cxnSp>
        <p:nvCxnSpPr>
          <p:cNvPr id="10" name="Straight Connector 9">
            <a:extLst>
              <a:ext uri="{FF2B5EF4-FFF2-40B4-BE49-F238E27FC236}">
                <a16:creationId xmlns:a16="http://schemas.microsoft.com/office/drawing/2014/main" id="{76BA23FA-EA44-B34F-B37F-F1C0E4BF422E}"/>
              </a:ext>
            </a:extLst>
          </p:cNvPr>
          <p:cNvCxnSpPr>
            <a:cxnSpLocks/>
          </p:cNvCxnSpPr>
          <p:nvPr/>
        </p:nvCxnSpPr>
        <p:spPr>
          <a:xfrm>
            <a:off x="624798" y="1544148"/>
            <a:ext cx="7894403" cy="0"/>
          </a:xfrm>
          <a:prstGeom prst="line">
            <a:avLst/>
          </a:prstGeom>
          <a:ln w="19050">
            <a:prstDash val="dash"/>
          </a:ln>
          <a:effectLst/>
        </p:spPr>
        <p:style>
          <a:lnRef idx="2">
            <a:schemeClr val="dk1"/>
          </a:lnRef>
          <a:fillRef idx="0">
            <a:schemeClr val="dk1"/>
          </a:fillRef>
          <a:effectRef idx="1">
            <a:schemeClr val="dk1"/>
          </a:effectRef>
          <a:fontRef idx="minor">
            <a:schemeClr val="tx1"/>
          </a:fontRef>
        </p:style>
      </p:cxnSp>
      <p:sp>
        <p:nvSpPr>
          <p:cNvPr id="11" name="Rectangle 10">
            <a:extLst>
              <a:ext uri="{FF2B5EF4-FFF2-40B4-BE49-F238E27FC236}">
                <a16:creationId xmlns:a16="http://schemas.microsoft.com/office/drawing/2014/main" id="{136E8301-FA1D-B946-B661-7CD5B0AFD813}"/>
              </a:ext>
            </a:extLst>
          </p:cNvPr>
          <p:cNvSpPr/>
          <p:nvPr/>
        </p:nvSpPr>
        <p:spPr>
          <a:xfrm>
            <a:off x="299804" y="1802481"/>
            <a:ext cx="4272196" cy="462428"/>
          </a:xfrm>
          <a:prstGeom prst="rect">
            <a:avLst/>
          </a:prstGeom>
          <a:solidFill>
            <a:srgbClr val="100E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Client Checklist </a:t>
            </a:r>
          </a:p>
        </p:txBody>
      </p:sp>
      <p:sp>
        <p:nvSpPr>
          <p:cNvPr id="16" name="TextBox 15">
            <a:extLst>
              <a:ext uri="{FF2B5EF4-FFF2-40B4-BE49-F238E27FC236}">
                <a16:creationId xmlns:a16="http://schemas.microsoft.com/office/drawing/2014/main" id="{A91EABA8-8E81-A140-B51D-E1EB0B25DC0C}"/>
              </a:ext>
            </a:extLst>
          </p:cNvPr>
          <p:cNvSpPr txBox="1"/>
          <p:nvPr/>
        </p:nvSpPr>
        <p:spPr>
          <a:xfrm>
            <a:off x="686519" y="2365517"/>
            <a:ext cx="3885481" cy="523220"/>
          </a:xfrm>
          <a:prstGeom prst="rect">
            <a:avLst/>
          </a:prstGeom>
          <a:noFill/>
        </p:spPr>
        <p:txBody>
          <a:bodyPr wrap="square" rtlCol="0">
            <a:spAutoFit/>
          </a:bodyPr>
          <a:lstStyle/>
          <a:p>
            <a:r>
              <a:rPr lang="en-US" sz="1400" dirty="0"/>
              <a:t>Participate in +1 follow-up implementation call (may be &gt;1 implementation reports)  </a:t>
            </a:r>
          </a:p>
        </p:txBody>
      </p:sp>
      <p:sp>
        <p:nvSpPr>
          <p:cNvPr id="17" name="TextBox 16">
            <a:extLst>
              <a:ext uri="{FF2B5EF4-FFF2-40B4-BE49-F238E27FC236}">
                <a16:creationId xmlns:a16="http://schemas.microsoft.com/office/drawing/2014/main" id="{1EA6C6E7-962E-354B-B9E2-3CFF13279D97}"/>
              </a:ext>
            </a:extLst>
          </p:cNvPr>
          <p:cNvSpPr txBox="1"/>
          <p:nvPr/>
        </p:nvSpPr>
        <p:spPr>
          <a:xfrm>
            <a:off x="686519" y="2965838"/>
            <a:ext cx="4643120" cy="307777"/>
          </a:xfrm>
          <a:prstGeom prst="rect">
            <a:avLst/>
          </a:prstGeom>
          <a:noFill/>
        </p:spPr>
        <p:txBody>
          <a:bodyPr wrap="square" rtlCol="0">
            <a:spAutoFit/>
          </a:bodyPr>
          <a:lstStyle/>
          <a:p>
            <a:r>
              <a:rPr lang="en-US" sz="1400" dirty="0"/>
              <a:t>Complete a follow-up survey </a:t>
            </a:r>
          </a:p>
        </p:txBody>
      </p:sp>
      <p:sp>
        <p:nvSpPr>
          <p:cNvPr id="21" name="TextBox 20">
            <a:extLst>
              <a:ext uri="{FF2B5EF4-FFF2-40B4-BE49-F238E27FC236}">
                <a16:creationId xmlns:a16="http://schemas.microsoft.com/office/drawing/2014/main" id="{2EE59226-AB22-5F4E-81A1-9C74A94E9C00}"/>
              </a:ext>
            </a:extLst>
          </p:cNvPr>
          <p:cNvSpPr txBox="1"/>
          <p:nvPr/>
        </p:nvSpPr>
        <p:spPr>
          <a:xfrm>
            <a:off x="686519" y="3403054"/>
            <a:ext cx="3775039" cy="523220"/>
          </a:xfrm>
          <a:prstGeom prst="rect">
            <a:avLst/>
          </a:prstGeom>
          <a:noFill/>
        </p:spPr>
        <p:txBody>
          <a:bodyPr wrap="square" rtlCol="0">
            <a:spAutoFit/>
          </a:bodyPr>
          <a:lstStyle/>
          <a:p>
            <a:r>
              <a:rPr lang="en-US" sz="1400" dirty="0"/>
              <a:t>List company name as an IAC Participant (used internally for DOE IAC program) </a:t>
            </a:r>
          </a:p>
        </p:txBody>
      </p:sp>
      <p:sp>
        <p:nvSpPr>
          <p:cNvPr id="23" name="Rectangle 22">
            <a:extLst>
              <a:ext uri="{FF2B5EF4-FFF2-40B4-BE49-F238E27FC236}">
                <a16:creationId xmlns:a16="http://schemas.microsoft.com/office/drawing/2014/main" id="{B97944C2-4AD2-574D-BB32-0135DE02998C}"/>
              </a:ext>
            </a:extLst>
          </p:cNvPr>
          <p:cNvSpPr/>
          <p:nvPr/>
        </p:nvSpPr>
        <p:spPr>
          <a:xfrm>
            <a:off x="299804" y="1802481"/>
            <a:ext cx="4272196" cy="216443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F81540D-B5AB-4C4C-832C-E44585E5F35F}"/>
              </a:ext>
            </a:extLst>
          </p:cNvPr>
          <p:cNvSpPr/>
          <p:nvPr/>
        </p:nvSpPr>
        <p:spPr>
          <a:xfrm>
            <a:off x="4678764" y="1802481"/>
            <a:ext cx="4272196" cy="462428"/>
          </a:xfrm>
          <a:prstGeom prst="rect">
            <a:avLst/>
          </a:prstGeom>
          <a:solidFill>
            <a:srgbClr val="100E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IAC Team Checklist </a:t>
            </a:r>
          </a:p>
        </p:txBody>
      </p:sp>
      <p:sp>
        <p:nvSpPr>
          <p:cNvPr id="25" name="Rectangle 24">
            <a:extLst>
              <a:ext uri="{FF2B5EF4-FFF2-40B4-BE49-F238E27FC236}">
                <a16:creationId xmlns:a16="http://schemas.microsoft.com/office/drawing/2014/main" id="{CFE4CED2-B0C8-C845-9BE9-D67051626219}"/>
              </a:ext>
            </a:extLst>
          </p:cNvPr>
          <p:cNvSpPr/>
          <p:nvPr/>
        </p:nvSpPr>
        <p:spPr>
          <a:xfrm>
            <a:off x="4678764" y="1811212"/>
            <a:ext cx="4272196" cy="216443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FF4A2BA-B986-4241-B2F5-0E74D369D2F2}"/>
              </a:ext>
            </a:extLst>
          </p:cNvPr>
          <p:cNvSpPr txBox="1"/>
          <p:nvPr/>
        </p:nvSpPr>
        <p:spPr>
          <a:xfrm>
            <a:off x="5132633" y="2329184"/>
            <a:ext cx="3906436" cy="523220"/>
          </a:xfrm>
          <a:prstGeom prst="rect">
            <a:avLst/>
          </a:prstGeom>
          <a:noFill/>
        </p:spPr>
        <p:txBody>
          <a:bodyPr wrap="square" rtlCol="0">
            <a:spAutoFit/>
          </a:bodyPr>
          <a:lstStyle/>
          <a:p>
            <a:r>
              <a:rPr lang="en-US" sz="1400" dirty="0"/>
              <a:t>Process raw data and create a full assessment report (both confidential) </a:t>
            </a:r>
          </a:p>
        </p:txBody>
      </p:sp>
      <p:sp>
        <p:nvSpPr>
          <p:cNvPr id="30" name="TextBox 29">
            <a:extLst>
              <a:ext uri="{FF2B5EF4-FFF2-40B4-BE49-F238E27FC236}">
                <a16:creationId xmlns:a16="http://schemas.microsoft.com/office/drawing/2014/main" id="{6A5D6216-E67B-6342-A671-A914330039E4}"/>
              </a:ext>
            </a:extLst>
          </p:cNvPr>
          <p:cNvSpPr txBox="1"/>
          <p:nvPr/>
        </p:nvSpPr>
        <p:spPr>
          <a:xfrm>
            <a:off x="5132633" y="2940199"/>
            <a:ext cx="3682946" cy="738664"/>
          </a:xfrm>
          <a:prstGeom prst="rect">
            <a:avLst/>
          </a:prstGeom>
          <a:noFill/>
        </p:spPr>
        <p:txBody>
          <a:bodyPr wrap="square" rtlCol="0">
            <a:spAutoFit/>
          </a:bodyPr>
          <a:lstStyle/>
          <a:p>
            <a:r>
              <a:rPr lang="en-US" sz="1400" dirty="0"/>
              <a:t>Submit recommendation data (without company name/ location) to IAC Field Managers at Rutgers U who enters it into the IAC Database </a:t>
            </a:r>
          </a:p>
        </p:txBody>
      </p:sp>
      <p:sp>
        <p:nvSpPr>
          <p:cNvPr id="34" name="TextBox 33">
            <a:extLst>
              <a:ext uri="{FF2B5EF4-FFF2-40B4-BE49-F238E27FC236}">
                <a16:creationId xmlns:a16="http://schemas.microsoft.com/office/drawing/2014/main" id="{DCD63006-D5F9-BC4A-951D-BFF8547E1507}"/>
              </a:ext>
            </a:extLst>
          </p:cNvPr>
          <p:cNvSpPr txBox="1"/>
          <p:nvPr/>
        </p:nvSpPr>
        <p:spPr>
          <a:xfrm>
            <a:off x="299804" y="4094689"/>
            <a:ext cx="8651156" cy="523220"/>
          </a:xfrm>
          <a:prstGeom prst="rect">
            <a:avLst/>
          </a:prstGeom>
          <a:noFill/>
        </p:spPr>
        <p:txBody>
          <a:bodyPr wrap="square" rtlCol="0">
            <a:spAutoFit/>
          </a:bodyPr>
          <a:lstStyle/>
          <a:p>
            <a:r>
              <a:rPr lang="en-US" sz="1400" dirty="0"/>
              <a:t>*</a:t>
            </a:r>
            <a:r>
              <a:rPr lang="en-US" sz="1400" b="1" dirty="0"/>
              <a:t>OPTIONAL </a:t>
            </a:r>
            <a:r>
              <a:rPr lang="en-US" sz="1400" dirty="0"/>
              <a:t>– Take part in case study used for IAC Program outreach. We will only use company name/location with written consent from the client. </a:t>
            </a:r>
          </a:p>
        </p:txBody>
      </p:sp>
      <p:pic>
        <p:nvPicPr>
          <p:cNvPr id="36" name="Graphic 35" descr="Checkbox Checked with solid fill">
            <a:extLst>
              <a:ext uri="{FF2B5EF4-FFF2-40B4-BE49-F238E27FC236}">
                <a16:creationId xmlns:a16="http://schemas.microsoft.com/office/drawing/2014/main" id="{3E236EE0-801C-1547-8A97-7CFE5117A4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421" y="2300967"/>
            <a:ext cx="457200" cy="457200"/>
          </a:xfrm>
          <a:prstGeom prst="rect">
            <a:avLst/>
          </a:prstGeom>
        </p:spPr>
      </p:pic>
      <p:pic>
        <p:nvPicPr>
          <p:cNvPr id="37" name="Graphic 36" descr="Checkbox Checked with solid fill">
            <a:extLst>
              <a:ext uri="{FF2B5EF4-FFF2-40B4-BE49-F238E27FC236}">
                <a16:creationId xmlns:a16="http://schemas.microsoft.com/office/drawing/2014/main" id="{23FD60DC-53CC-EC4D-896C-9810ED9DBC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421" y="2881787"/>
            <a:ext cx="457200" cy="457200"/>
          </a:xfrm>
          <a:prstGeom prst="rect">
            <a:avLst/>
          </a:prstGeom>
        </p:spPr>
      </p:pic>
      <p:pic>
        <p:nvPicPr>
          <p:cNvPr id="38" name="Graphic 37" descr="Checkbox Checked with solid fill">
            <a:extLst>
              <a:ext uri="{FF2B5EF4-FFF2-40B4-BE49-F238E27FC236}">
                <a16:creationId xmlns:a16="http://schemas.microsoft.com/office/drawing/2014/main" id="{E5F4E778-4F74-2F4F-8EE7-0986AA6338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923" y="3366459"/>
            <a:ext cx="457200" cy="457200"/>
          </a:xfrm>
          <a:prstGeom prst="rect">
            <a:avLst/>
          </a:prstGeom>
        </p:spPr>
      </p:pic>
      <p:pic>
        <p:nvPicPr>
          <p:cNvPr id="39" name="Graphic 38" descr="Checkbox Checked with solid fill">
            <a:extLst>
              <a:ext uri="{FF2B5EF4-FFF2-40B4-BE49-F238E27FC236}">
                <a16:creationId xmlns:a16="http://schemas.microsoft.com/office/drawing/2014/main" id="{A1111F02-C109-994D-82C9-AE448D2060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0115" y="2325682"/>
            <a:ext cx="457200" cy="457200"/>
          </a:xfrm>
          <a:prstGeom prst="rect">
            <a:avLst/>
          </a:prstGeom>
        </p:spPr>
      </p:pic>
      <p:pic>
        <p:nvPicPr>
          <p:cNvPr id="40" name="Graphic 39" descr="Checkbox Checked with solid fill">
            <a:extLst>
              <a:ext uri="{FF2B5EF4-FFF2-40B4-BE49-F238E27FC236}">
                <a16:creationId xmlns:a16="http://schemas.microsoft.com/office/drawing/2014/main" id="{E275FED4-C057-4543-9126-2BD3C0F14C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0115" y="2913177"/>
            <a:ext cx="457200" cy="457200"/>
          </a:xfrm>
          <a:prstGeom prst="rect">
            <a:avLst/>
          </a:prstGeom>
        </p:spPr>
      </p:pic>
    </p:spTree>
    <p:extLst>
      <p:ext uri="{BB962C8B-B14F-4D97-AF65-F5344CB8AC3E}">
        <p14:creationId xmlns:p14="http://schemas.microsoft.com/office/powerpoint/2010/main" val="3120401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ED980D6-7444-2A43-8566-7CBECA8B5F5F}"/>
              </a:ext>
            </a:extLst>
          </p:cNvPr>
          <p:cNvSpPr>
            <a:spLocks noGrp="1"/>
          </p:cNvSpPr>
          <p:nvPr>
            <p:ph type="sldNum" sz="quarter" idx="12"/>
          </p:nvPr>
        </p:nvSpPr>
        <p:spPr/>
        <p:txBody>
          <a:bodyPr/>
          <a:lstStyle/>
          <a:p>
            <a:fld id="{CC7697F5-3DCA-0A4F-B9EA-FEC2794BD1A6}" type="slidenum">
              <a:rPr lang="en-US" smtClean="0"/>
              <a:t>21</a:t>
            </a:fld>
            <a:endParaRPr lang="en-US"/>
          </a:p>
        </p:txBody>
      </p:sp>
      <p:pic>
        <p:nvPicPr>
          <p:cNvPr id="6" name="Picture 5">
            <a:extLst>
              <a:ext uri="{FF2B5EF4-FFF2-40B4-BE49-F238E27FC236}">
                <a16:creationId xmlns:a16="http://schemas.microsoft.com/office/drawing/2014/main" id="{CAD65586-8527-254F-A088-C901926F360F}"/>
              </a:ext>
            </a:extLst>
          </p:cNvPr>
          <p:cNvPicPr>
            <a:picLocks noChangeAspect="1"/>
          </p:cNvPicPr>
          <p:nvPr/>
        </p:nvPicPr>
        <p:blipFill>
          <a:blip r:embed="rId2"/>
          <a:stretch>
            <a:fillRect/>
          </a:stretch>
        </p:blipFill>
        <p:spPr>
          <a:xfrm>
            <a:off x="1585867" y="414999"/>
            <a:ext cx="5778791" cy="4728501"/>
          </a:xfrm>
          <a:prstGeom prst="rect">
            <a:avLst/>
          </a:prstGeom>
        </p:spPr>
      </p:pic>
      <p:pic>
        <p:nvPicPr>
          <p:cNvPr id="7" name="Picture 6">
            <a:extLst>
              <a:ext uri="{FF2B5EF4-FFF2-40B4-BE49-F238E27FC236}">
                <a16:creationId xmlns:a16="http://schemas.microsoft.com/office/drawing/2014/main" id="{9C682C24-9DCB-504C-814A-EFCDEABC41AA}"/>
              </a:ext>
            </a:extLst>
          </p:cNvPr>
          <p:cNvPicPr>
            <a:picLocks noChangeAspect="1"/>
          </p:cNvPicPr>
          <p:nvPr/>
        </p:nvPicPr>
        <p:blipFill>
          <a:blip r:embed="rId3"/>
          <a:stretch>
            <a:fillRect/>
          </a:stretch>
        </p:blipFill>
        <p:spPr>
          <a:xfrm>
            <a:off x="2150916" y="0"/>
            <a:ext cx="4648692" cy="414999"/>
          </a:xfrm>
          <a:prstGeom prst="rect">
            <a:avLst/>
          </a:prstGeom>
        </p:spPr>
      </p:pic>
    </p:spTree>
    <p:extLst>
      <p:ext uri="{BB962C8B-B14F-4D97-AF65-F5344CB8AC3E}">
        <p14:creationId xmlns:p14="http://schemas.microsoft.com/office/powerpoint/2010/main" val="428194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6D1B04-73B6-8740-AE10-956DBC186ADD}"/>
              </a:ext>
            </a:extLst>
          </p:cNvPr>
          <p:cNvSpPr>
            <a:spLocks noGrp="1"/>
          </p:cNvSpPr>
          <p:nvPr>
            <p:ph type="title"/>
          </p:nvPr>
        </p:nvSpPr>
        <p:spPr/>
        <p:txBody>
          <a:bodyPr/>
          <a:lstStyle/>
          <a:p>
            <a:r>
              <a:rPr lang="en-US"/>
              <a:t>Value of working with IAC</a:t>
            </a:r>
          </a:p>
        </p:txBody>
      </p:sp>
      <p:sp>
        <p:nvSpPr>
          <p:cNvPr id="5" name="Slide Number Placeholder 4">
            <a:extLst>
              <a:ext uri="{FF2B5EF4-FFF2-40B4-BE49-F238E27FC236}">
                <a16:creationId xmlns:a16="http://schemas.microsoft.com/office/drawing/2014/main" id="{B71C4A21-4BFE-0A4C-9918-DEAAD648CB97}"/>
              </a:ext>
            </a:extLst>
          </p:cNvPr>
          <p:cNvSpPr>
            <a:spLocks noGrp="1"/>
          </p:cNvSpPr>
          <p:nvPr>
            <p:ph type="sldNum" sz="quarter" idx="12"/>
          </p:nvPr>
        </p:nvSpPr>
        <p:spPr/>
        <p:txBody>
          <a:bodyPr/>
          <a:lstStyle/>
          <a:p>
            <a:fld id="{CC7697F5-3DCA-0A4F-B9EA-FEC2794BD1A6}" type="slidenum">
              <a:rPr lang="en-US" smtClean="0"/>
              <a:t>22</a:t>
            </a:fld>
            <a:endParaRPr lang="en-US"/>
          </a:p>
        </p:txBody>
      </p:sp>
      <p:sp>
        <p:nvSpPr>
          <p:cNvPr id="8" name="Rectangle 7">
            <a:extLst>
              <a:ext uri="{FF2B5EF4-FFF2-40B4-BE49-F238E27FC236}">
                <a16:creationId xmlns:a16="http://schemas.microsoft.com/office/drawing/2014/main" id="{73AABE95-9CFB-CE42-9FF8-A20123D374D0}"/>
              </a:ext>
            </a:extLst>
          </p:cNvPr>
          <p:cNvSpPr/>
          <p:nvPr/>
        </p:nvSpPr>
        <p:spPr>
          <a:xfrm>
            <a:off x="1749295" y="3261085"/>
            <a:ext cx="7118602" cy="1448333"/>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07D242-8715-2144-AA3C-7B3262C3FA0B}"/>
              </a:ext>
            </a:extLst>
          </p:cNvPr>
          <p:cNvSpPr/>
          <p:nvPr/>
        </p:nvSpPr>
        <p:spPr>
          <a:xfrm>
            <a:off x="1735810" y="1038875"/>
            <a:ext cx="7268705" cy="206812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4A70E8-4499-CC45-9F3E-D37DB67D79AC}"/>
              </a:ext>
            </a:extLst>
          </p:cNvPr>
          <p:cNvSpPr txBox="1"/>
          <p:nvPr/>
        </p:nvSpPr>
        <p:spPr>
          <a:xfrm>
            <a:off x="1875294" y="1075674"/>
            <a:ext cx="7268705" cy="2031325"/>
          </a:xfrm>
          <a:prstGeom prst="rect">
            <a:avLst/>
          </a:prstGeom>
          <a:noFill/>
        </p:spPr>
        <p:txBody>
          <a:bodyPr wrap="square" rtlCol="0">
            <a:spAutoFit/>
          </a:bodyPr>
          <a:lstStyle/>
          <a:p>
            <a:r>
              <a:rPr lang="en-US"/>
              <a:t>IAC can connect manufactures to our partners for energy saving incentives and project funding as part of the </a:t>
            </a:r>
            <a:r>
              <a:rPr lang="en-US" b="1"/>
              <a:t>Energize CT Initiative</a:t>
            </a:r>
          </a:p>
          <a:p>
            <a:pPr marL="285750" indent="-285750">
              <a:buFont typeface="Arial" panose="020B0604020202020204" pitchFamily="34" charset="0"/>
              <a:buChar char="•"/>
            </a:pPr>
            <a:r>
              <a:rPr lang="en-US"/>
              <a:t>Explore </a:t>
            </a:r>
            <a:r>
              <a:rPr lang="en-US" b="1"/>
              <a:t>multiple financing </a:t>
            </a:r>
            <a:r>
              <a:rPr lang="en-US"/>
              <a:t>opportunities with CT Green Bank</a:t>
            </a:r>
          </a:p>
          <a:p>
            <a:pPr marL="285750" indent="-285750">
              <a:buFont typeface="Arial" panose="020B0604020202020204" pitchFamily="34" charset="0"/>
              <a:buChar char="•"/>
            </a:pPr>
            <a:r>
              <a:rPr lang="en-US"/>
              <a:t>Utilize </a:t>
            </a:r>
            <a:r>
              <a:rPr lang="en-US" b="1"/>
              <a:t>IAC for external audit </a:t>
            </a:r>
            <a:r>
              <a:rPr lang="en-US"/>
              <a:t>&amp; identifying recommendations</a:t>
            </a:r>
          </a:p>
          <a:p>
            <a:pPr marL="285750" indent="-285750">
              <a:buFont typeface="Arial" panose="020B0604020202020204" pitchFamily="34" charset="0"/>
              <a:buChar char="•"/>
            </a:pPr>
            <a:r>
              <a:rPr lang="en-US"/>
              <a:t>Connect with other programs/incentives/grants:</a:t>
            </a:r>
          </a:p>
          <a:p>
            <a:pPr marL="742950" lvl="1" indent="-285750">
              <a:buFont typeface="Courier New" panose="02070309020205020404" pitchFamily="49" charset="0"/>
              <a:buChar char="o"/>
            </a:pPr>
            <a:r>
              <a:rPr lang="en-US"/>
              <a:t>New England CHP Technical Assistance Partnership</a:t>
            </a:r>
          </a:p>
          <a:p>
            <a:pPr marL="742950" lvl="1" indent="-285750">
              <a:buFont typeface="Courier New" panose="02070309020205020404" pitchFamily="49" charset="0"/>
              <a:buChar char="o"/>
            </a:pPr>
            <a:r>
              <a:rPr lang="en-US"/>
              <a:t>IAC larger capital project implement grant</a:t>
            </a:r>
          </a:p>
        </p:txBody>
      </p:sp>
      <p:sp>
        <p:nvSpPr>
          <p:cNvPr id="11" name="Rectangle 10">
            <a:extLst>
              <a:ext uri="{FF2B5EF4-FFF2-40B4-BE49-F238E27FC236}">
                <a16:creationId xmlns:a16="http://schemas.microsoft.com/office/drawing/2014/main" id="{106920D3-7CC6-D34F-861C-80C5DA7E93CC}"/>
              </a:ext>
            </a:extLst>
          </p:cNvPr>
          <p:cNvSpPr/>
          <p:nvPr/>
        </p:nvSpPr>
        <p:spPr>
          <a:xfrm>
            <a:off x="219694" y="1038875"/>
            <a:ext cx="1516117" cy="2068123"/>
          </a:xfrm>
          <a:prstGeom prst="rect">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b="1">
                <a:solidFill>
                  <a:schemeClr val="tx1"/>
                </a:solidFill>
              </a:rPr>
              <a:t>Incentive Opportunities</a:t>
            </a:r>
          </a:p>
          <a:p>
            <a:pPr algn="ctr"/>
            <a:endParaRPr lang="en-US" b="1">
              <a:solidFill>
                <a:schemeClr val="tx1"/>
              </a:solidFill>
            </a:endParaRPr>
          </a:p>
        </p:txBody>
      </p:sp>
      <p:sp>
        <p:nvSpPr>
          <p:cNvPr id="12" name="Rectangle 11">
            <a:extLst>
              <a:ext uri="{FF2B5EF4-FFF2-40B4-BE49-F238E27FC236}">
                <a16:creationId xmlns:a16="http://schemas.microsoft.com/office/drawing/2014/main" id="{7CA92CEE-7E96-A74E-B684-304E2C854B31}"/>
              </a:ext>
            </a:extLst>
          </p:cNvPr>
          <p:cNvSpPr/>
          <p:nvPr/>
        </p:nvSpPr>
        <p:spPr>
          <a:xfrm>
            <a:off x="233178" y="3261086"/>
            <a:ext cx="1516117" cy="1448333"/>
          </a:xfrm>
          <a:prstGeom prst="rect">
            <a:avLst/>
          </a:prstGeom>
          <a:solidFill>
            <a:schemeClr val="accent1">
              <a:lumMod val="20000"/>
              <a:lumOff val="8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US" b="1">
                <a:solidFill>
                  <a:schemeClr val="tx1"/>
                </a:solidFill>
              </a:rPr>
              <a:t>Access to Resources </a:t>
            </a:r>
          </a:p>
        </p:txBody>
      </p:sp>
      <p:pic>
        <p:nvPicPr>
          <p:cNvPr id="13" name="Graphic 12" descr="Dollar with solid fill">
            <a:extLst>
              <a:ext uri="{FF2B5EF4-FFF2-40B4-BE49-F238E27FC236}">
                <a16:creationId xmlns:a16="http://schemas.microsoft.com/office/drawing/2014/main" id="{D39DF5E4-BAAD-B34C-8F41-B81ADC11AC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035" y="1292808"/>
            <a:ext cx="879051" cy="879051"/>
          </a:xfrm>
          <a:prstGeom prst="rect">
            <a:avLst/>
          </a:prstGeom>
        </p:spPr>
      </p:pic>
      <p:pic>
        <p:nvPicPr>
          <p:cNvPr id="14" name="Graphic 13" descr="Gears with solid fill">
            <a:extLst>
              <a:ext uri="{FF2B5EF4-FFF2-40B4-BE49-F238E27FC236}">
                <a16:creationId xmlns:a16="http://schemas.microsoft.com/office/drawing/2014/main" id="{33890297-0ACD-7A42-B899-543EBB9EAC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361" y="3230865"/>
            <a:ext cx="914400" cy="914400"/>
          </a:xfrm>
          <a:prstGeom prst="rect">
            <a:avLst/>
          </a:prstGeom>
        </p:spPr>
      </p:pic>
      <p:sp>
        <p:nvSpPr>
          <p:cNvPr id="15" name="TextBox 14">
            <a:extLst>
              <a:ext uri="{FF2B5EF4-FFF2-40B4-BE49-F238E27FC236}">
                <a16:creationId xmlns:a16="http://schemas.microsoft.com/office/drawing/2014/main" id="{2C6AE8EE-C6DE-F14B-B8DF-CCB9AF7AB03F}"/>
              </a:ext>
            </a:extLst>
          </p:cNvPr>
          <p:cNvSpPr txBox="1"/>
          <p:nvPr/>
        </p:nvSpPr>
        <p:spPr>
          <a:xfrm>
            <a:off x="1762210" y="3261084"/>
            <a:ext cx="6865429" cy="1477328"/>
          </a:xfrm>
          <a:prstGeom prst="rect">
            <a:avLst/>
          </a:prstGeom>
          <a:noFill/>
        </p:spPr>
        <p:txBody>
          <a:bodyPr wrap="square" rtlCol="0">
            <a:spAutoFit/>
          </a:bodyPr>
          <a:lstStyle/>
          <a:p>
            <a:r>
              <a:rPr lang="en-US"/>
              <a:t>The IAC Team can introduce manufacturers to free internal tools and certifications; examples include but not limited to: </a:t>
            </a:r>
          </a:p>
          <a:p>
            <a:pPr marL="285750" indent="-285750">
              <a:buFont typeface="Arial" panose="020B0604020202020204" pitchFamily="34" charset="0"/>
              <a:buChar char="•"/>
            </a:pPr>
            <a:r>
              <a:rPr lang="en-US"/>
              <a:t>MEASUR Tool </a:t>
            </a:r>
          </a:p>
          <a:p>
            <a:pPr marL="285750" indent="-285750">
              <a:buFont typeface="Arial" panose="020B0604020202020204" pitchFamily="34" charset="0"/>
              <a:buChar char="•"/>
            </a:pPr>
            <a:r>
              <a:rPr lang="en-US"/>
              <a:t>50001 Ready </a:t>
            </a:r>
          </a:p>
          <a:p>
            <a:pPr marL="285750" indent="-285750">
              <a:buFont typeface="Arial" panose="020B0604020202020204" pitchFamily="34" charset="0"/>
              <a:buChar char="•"/>
            </a:pPr>
            <a:r>
              <a:rPr lang="en-US"/>
              <a:t>Better Plants Partnership with the DOE (Long-term goal setting) </a:t>
            </a:r>
          </a:p>
        </p:txBody>
      </p:sp>
    </p:spTree>
    <p:extLst>
      <p:ext uri="{BB962C8B-B14F-4D97-AF65-F5344CB8AC3E}">
        <p14:creationId xmlns:p14="http://schemas.microsoft.com/office/powerpoint/2010/main" val="291653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F9F0-43CB-7440-A514-1B701AFD57DD}"/>
              </a:ext>
            </a:extLst>
          </p:cNvPr>
          <p:cNvSpPr>
            <a:spLocks noGrp="1"/>
          </p:cNvSpPr>
          <p:nvPr>
            <p:ph type="title"/>
          </p:nvPr>
        </p:nvSpPr>
        <p:spPr>
          <a:xfrm>
            <a:off x="309880" y="243840"/>
            <a:ext cx="8229600" cy="494665"/>
          </a:xfrm>
        </p:spPr>
        <p:txBody>
          <a:bodyPr/>
          <a:lstStyle/>
          <a:p>
            <a:r>
              <a:rPr lang="en-US" dirty="0"/>
              <a:t>Infrastructure Investment &amp; Job’s Act</a:t>
            </a:r>
          </a:p>
        </p:txBody>
      </p:sp>
      <p:sp>
        <p:nvSpPr>
          <p:cNvPr id="5" name="Date Placeholder 4">
            <a:extLst>
              <a:ext uri="{FF2B5EF4-FFF2-40B4-BE49-F238E27FC236}">
                <a16:creationId xmlns:a16="http://schemas.microsoft.com/office/drawing/2014/main" id="{BD22DE0B-C203-C742-AC78-42D8D5AF29A0}"/>
              </a:ext>
            </a:extLst>
          </p:cNvPr>
          <p:cNvSpPr>
            <a:spLocks noGrp="1"/>
          </p:cNvSpPr>
          <p:nvPr>
            <p:ph type="dt" sz="half" idx="10"/>
          </p:nvPr>
        </p:nvSpPr>
        <p:spPr/>
        <p:txBody>
          <a:bodyPr/>
          <a:lstStyle/>
          <a:p>
            <a:fld id="{FA8CCAF7-DEC8-446C-859E-94A62915B6DC}" type="datetime1">
              <a:rPr lang="en-US" smtClean="0"/>
              <a:t>6/23/2022</a:t>
            </a:fld>
            <a:endParaRPr lang="en-US"/>
          </a:p>
        </p:txBody>
      </p:sp>
      <p:sp>
        <p:nvSpPr>
          <p:cNvPr id="6" name="Slide Number Placeholder 5">
            <a:extLst>
              <a:ext uri="{FF2B5EF4-FFF2-40B4-BE49-F238E27FC236}">
                <a16:creationId xmlns:a16="http://schemas.microsoft.com/office/drawing/2014/main" id="{48928754-20FB-BE49-B94A-305504D8830C}"/>
              </a:ext>
            </a:extLst>
          </p:cNvPr>
          <p:cNvSpPr>
            <a:spLocks noGrp="1"/>
          </p:cNvSpPr>
          <p:nvPr>
            <p:ph type="sldNum" sz="quarter" idx="12"/>
          </p:nvPr>
        </p:nvSpPr>
        <p:spPr/>
        <p:txBody>
          <a:bodyPr/>
          <a:lstStyle/>
          <a:p>
            <a:fld id="{CC7697F5-3DCA-0A4F-B9EA-FEC2794BD1A6}" type="slidenum">
              <a:rPr lang="en-US" smtClean="0"/>
              <a:t>23</a:t>
            </a:fld>
            <a:endParaRPr lang="en-US"/>
          </a:p>
        </p:txBody>
      </p:sp>
      <p:sp>
        <p:nvSpPr>
          <p:cNvPr id="7" name="TextBox 6">
            <a:extLst>
              <a:ext uri="{FF2B5EF4-FFF2-40B4-BE49-F238E27FC236}">
                <a16:creationId xmlns:a16="http://schemas.microsoft.com/office/drawing/2014/main" id="{54B2B9EB-A9C7-FC48-B3FC-E8BF1275C75B}"/>
              </a:ext>
            </a:extLst>
          </p:cNvPr>
          <p:cNvSpPr txBox="1"/>
          <p:nvPr/>
        </p:nvSpPr>
        <p:spPr>
          <a:xfrm>
            <a:off x="401320" y="995680"/>
            <a:ext cx="8341360" cy="646331"/>
          </a:xfrm>
          <a:prstGeom prst="rect">
            <a:avLst/>
          </a:prstGeom>
          <a:noFill/>
        </p:spPr>
        <p:txBody>
          <a:bodyPr wrap="square" rtlCol="0">
            <a:spAutoFit/>
          </a:bodyPr>
          <a:lstStyle/>
          <a:p>
            <a:r>
              <a:rPr lang="en-US" b="1" dirty="0"/>
              <a:t>IACs </a:t>
            </a:r>
            <a:r>
              <a:rPr lang="en-US" dirty="0"/>
              <a:t>Nationwide will oversee $550M provided by the Infrastructure Investment &amp; Job’s Act over 5 years</a:t>
            </a:r>
          </a:p>
        </p:txBody>
      </p:sp>
      <p:graphicFrame>
        <p:nvGraphicFramePr>
          <p:cNvPr id="8" name="Chart 7">
            <a:extLst>
              <a:ext uri="{FF2B5EF4-FFF2-40B4-BE49-F238E27FC236}">
                <a16:creationId xmlns:a16="http://schemas.microsoft.com/office/drawing/2014/main" id="{934270E3-1FFD-1449-A50C-1DFCAA0418B4}"/>
              </a:ext>
            </a:extLst>
          </p:cNvPr>
          <p:cNvGraphicFramePr/>
          <p:nvPr/>
        </p:nvGraphicFramePr>
        <p:xfrm>
          <a:off x="91440" y="1678741"/>
          <a:ext cx="3952240" cy="3023653"/>
        </p:xfrm>
        <a:graphic>
          <a:graphicData uri="http://schemas.openxmlformats.org/drawingml/2006/chart">
            <c:chart xmlns:c="http://schemas.openxmlformats.org/drawingml/2006/chart" xmlns:r="http://schemas.openxmlformats.org/officeDocument/2006/relationships" r:id="rId2"/>
          </a:graphicData>
        </a:graphic>
      </p:graphicFrame>
      <p:sp>
        <p:nvSpPr>
          <p:cNvPr id="11" name="Triangle 10">
            <a:extLst>
              <a:ext uri="{FF2B5EF4-FFF2-40B4-BE49-F238E27FC236}">
                <a16:creationId xmlns:a16="http://schemas.microsoft.com/office/drawing/2014/main" id="{6ACAB7F9-55D4-F14D-A233-6DC441C384C3}"/>
              </a:ext>
            </a:extLst>
          </p:cNvPr>
          <p:cNvSpPr/>
          <p:nvPr/>
        </p:nvSpPr>
        <p:spPr>
          <a:xfrm rot="16200000">
            <a:off x="2364740" y="2817187"/>
            <a:ext cx="2407920" cy="746760"/>
          </a:xfrm>
          <a:prstGeom prst="triangle">
            <a:avLst/>
          </a:prstGeom>
          <a:solidFill>
            <a:srgbClr val="100E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CC29331-0BF1-254C-B26A-34FAD5AAAB14}"/>
              </a:ext>
            </a:extLst>
          </p:cNvPr>
          <p:cNvSpPr/>
          <p:nvPr/>
        </p:nvSpPr>
        <p:spPr>
          <a:xfrm>
            <a:off x="3942080" y="2000676"/>
            <a:ext cx="4226560" cy="2393851"/>
          </a:xfrm>
          <a:prstGeom prst="rect">
            <a:avLst/>
          </a:prstGeom>
          <a:noFill/>
          <a:ln w="12700">
            <a:solidFill>
              <a:srgbClr val="100E2F"/>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solidFill>
                  <a:schemeClr val="tx1"/>
                </a:solidFill>
              </a:rPr>
              <a:t>Implementation Grants ($400 of $550M)</a:t>
            </a:r>
          </a:p>
          <a:p>
            <a:pPr marL="285750" indent="-285750">
              <a:buFont typeface="Arial" panose="020B0604020202020204" pitchFamily="34" charset="0"/>
              <a:buChar char="•"/>
            </a:pPr>
            <a:r>
              <a:rPr lang="en-US" sz="1600" dirty="0">
                <a:solidFill>
                  <a:schemeClr val="tx1"/>
                </a:solidFill>
              </a:rPr>
              <a:t>Grants to fund larger capital projects with ROIs&gt; 4 years </a:t>
            </a:r>
          </a:p>
          <a:p>
            <a:pPr marL="285750" indent="-285750">
              <a:buFont typeface="Arial" panose="020B0604020202020204" pitchFamily="34" charset="0"/>
              <a:buChar char="•"/>
            </a:pPr>
            <a:r>
              <a:rPr lang="en-US" sz="1600" b="1" dirty="0">
                <a:solidFill>
                  <a:schemeClr val="tx1"/>
                </a:solidFill>
              </a:rPr>
              <a:t>50% </a:t>
            </a:r>
            <a:r>
              <a:rPr lang="en-US" sz="1600" dirty="0">
                <a:solidFill>
                  <a:schemeClr val="tx1"/>
                </a:solidFill>
              </a:rPr>
              <a:t>cost-share, grant max = $300,000</a:t>
            </a:r>
            <a:endParaRPr lang="en-US" sz="1600" b="1" dirty="0">
              <a:solidFill>
                <a:schemeClr val="tx1"/>
              </a:solidFill>
            </a:endParaRPr>
          </a:p>
        </p:txBody>
      </p:sp>
      <p:cxnSp>
        <p:nvCxnSpPr>
          <p:cNvPr id="14" name="Straight Connector 13">
            <a:extLst>
              <a:ext uri="{FF2B5EF4-FFF2-40B4-BE49-F238E27FC236}">
                <a16:creationId xmlns:a16="http://schemas.microsoft.com/office/drawing/2014/main" id="{FEA65A59-3581-DC4C-8A41-395095380F5B}"/>
              </a:ext>
            </a:extLst>
          </p:cNvPr>
          <p:cNvCxnSpPr/>
          <p:nvPr/>
        </p:nvCxnSpPr>
        <p:spPr>
          <a:xfrm>
            <a:off x="4043680" y="3086100"/>
            <a:ext cx="3906520" cy="0"/>
          </a:xfrm>
          <a:prstGeom prst="line">
            <a:avLst/>
          </a:prstGeom>
          <a:ln w="12700">
            <a:solidFill>
              <a:srgbClr val="100E2F"/>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55550AC-C803-1C46-A5C5-05A1CF1E9093}"/>
              </a:ext>
            </a:extLst>
          </p:cNvPr>
          <p:cNvSpPr txBox="1"/>
          <p:nvPr/>
        </p:nvSpPr>
        <p:spPr>
          <a:xfrm>
            <a:off x="4102100" y="3060348"/>
            <a:ext cx="3906520" cy="1354217"/>
          </a:xfrm>
          <a:prstGeom prst="rect">
            <a:avLst/>
          </a:prstGeom>
          <a:noFill/>
        </p:spPr>
        <p:txBody>
          <a:bodyPr wrap="square" rtlCol="0">
            <a:spAutoFit/>
          </a:bodyPr>
          <a:lstStyle/>
          <a:p>
            <a:r>
              <a:rPr lang="en-US" b="1" dirty="0"/>
              <a:t>How to be eligible?</a:t>
            </a:r>
          </a:p>
          <a:p>
            <a:pPr marL="285750" indent="-285750">
              <a:buFont typeface="Arial" panose="020B0604020202020204" pitchFamily="34" charset="0"/>
              <a:buChar char="•"/>
            </a:pPr>
            <a:r>
              <a:rPr lang="en-US" sz="1600" dirty="0"/>
              <a:t>IAC energy assessment </a:t>
            </a:r>
          </a:p>
          <a:p>
            <a:pPr marL="285750" indent="-285750">
              <a:buFont typeface="Arial" panose="020B0604020202020204" pitchFamily="34" charset="0"/>
              <a:buChar char="•"/>
            </a:pPr>
            <a:r>
              <a:rPr lang="en-US" sz="1600" dirty="0"/>
              <a:t>Project Proposal with goal of: </a:t>
            </a:r>
          </a:p>
          <a:p>
            <a:pPr marL="742950" lvl="1" indent="-285750">
              <a:buFont typeface="Arial" panose="020B0604020202020204" pitchFamily="34" charset="0"/>
              <a:buChar char="•"/>
            </a:pPr>
            <a:r>
              <a:rPr lang="en-US" sz="1600" dirty="0"/>
              <a:t>Increased energy efficiency</a:t>
            </a:r>
          </a:p>
          <a:p>
            <a:pPr marL="742950" lvl="1" indent="-285750">
              <a:buFont typeface="Arial" panose="020B0604020202020204" pitchFamily="34" charset="0"/>
              <a:buChar char="•"/>
            </a:pPr>
            <a:r>
              <a:rPr lang="en-US" sz="1600" dirty="0"/>
              <a:t>Reduced GHG</a:t>
            </a:r>
          </a:p>
        </p:txBody>
      </p:sp>
      <p:sp>
        <p:nvSpPr>
          <p:cNvPr id="16" name="TextBox 15">
            <a:extLst>
              <a:ext uri="{FF2B5EF4-FFF2-40B4-BE49-F238E27FC236}">
                <a16:creationId xmlns:a16="http://schemas.microsoft.com/office/drawing/2014/main" id="{C8F0D9D0-93F8-DF48-A876-170D0E88D4B4}"/>
              </a:ext>
            </a:extLst>
          </p:cNvPr>
          <p:cNvSpPr txBox="1"/>
          <p:nvPr/>
        </p:nvSpPr>
        <p:spPr>
          <a:xfrm>
            <a:off x="4742180" y="4432376"/>
            <a:ext cx="8341360" cy="276999"/>
          </a:xfrm>
          <a:prstGeom prst="rect">
            <a:avLst/>
          </a:prstGeom>
          <a:noFill/>
        </p:spPr>
        <p:txBody>
          <a:bodyPr wrap="square" rtlCol="0">
            <a:spAutoFit/>
          </a:bodyPr>
          <a:lstStyle/>
          <a:p>
            <a:r>
              <a:rPr lang="en-US" sz="1200" dirty="0"/>
              <a:t>Implementation Details TBD later this year </a:t>
            </a:r>
          </a:p>
        </p:txBody>
      </p:sp>
    </p:spTree>
    <p:extLst>
      <p:ext uri="{BB962C8B-B14F-4D97-AF65-F5344CB8AC3E}">
        <p14:creationId xmlns:p14="http://schemas.microsoft.com/office/powerpoint/2010/main" val="3634195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1AF616-9A39-1D4E-8C29-7E3D3E7D9578}"/>
              </a:ext>
            </a:extLst>
          </p:cNvPr>
          <p:cNvSpPr>
            <a:spLocks noGrp="1"/>
          </p:cNvSpPr>
          <p:nvPr>
            <p:ph type="title"/>
          </p:nvPr>
        </p:nvSpPr>
        <p:spPr/>
        <p:txBody>
          <a:bodyPr/>
          <a:lstStyle/>
          <a:p>
            <a:r>
              <a:rPr lang="en-US"/>
              <a:t>How to sign-up</a:t>
            </a:r>
          </a:p>
        </p:txBody>
      </p:sp>
      <p:pic>
        <p:nvPicPr>
          <p:cNvPr id="2" name="Picture 1">
            <a:extLst>
              <a:ext uri="{FF2B5EF4-FFF2-40B4-BE49-F238E27FC236}">
                <a16:creationId xmlns:a16="http://schemas.microsoft.com/office/drawing/2014/main" id="{8376D549-1BAF-474E-B0A8-6FBE50B874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15999" y="2727403"/>
            <a:ext cx="3304021" cy="1913797"/>
          </a:xfrm>
          <a:prstGeom prst="rect">
            <a:avLst/>
          </a:prstGeom>
        </p:spPr>
      </p:pic>
      <p:pic>
        <p:nvPicPr>
          <p:cNvPr id="3" name="Picture 2">
            <a:extLst>
              <a:ext uri="{FF2B5EF4-FFF2-40B4-BE49-F238E27FC236}">
                <a16:creationId xmlns:a16="http://schemas.microsoft.com/office/drawing/2014/main" id="{6F82D0E3-DFC8-064E-B855-54E2885D9081}"/>
              </a:ext>
            </a:extLst>
          </p:cNvPr>
          <p:cNvPicPr>
            <a:picLocks noChangeAspect="1"/>
          </p:cNvPicPr>
          <p:nvPr/>
        </p:nvPicPr>
        <p:blipFill>
          <a:blip r:embed="rId4"/>
          <a:stretch>
            <a:fillRect/>
          </a:stretch>
        </p:blipFill>
        <p:spPr>
          <a:xfrm>
            <a:off x="4768802" y="2727403"/>
            <a:ext cx="3850721" cy="1913797"/>
          </a:xfrm>
          <a:prstGeom prst="rect">
            <a:avLst/>
          </a:prstGeom>
        </p:spPr>
      </p:pic>
      <p:sp>
        <p:nvSpPr>
          <p:cNvPr id="4" name="TextBox 3">
            <a:extLst>
              <a:ext uri="{FF2B5EF4-FFF2-40B4-BE49-F238E27FC236}">
                <a16:creationId xmlns:a16="http://schemas.microsoft.com/office/drawing/2014/main" id="{53F823C7-9787-844A-9E77-7420889024D9}"/>
              </a:ext>
            </a:extLst>
          </p:cNvPr>
          <p:cNvSpPr txBox="1"/>
          <p:nvPr/>
        </p:nvSpPr>
        <p:spPr>
          <a:xfrm>
            <a:off x="1509428" y="4612203"/>
            <a:ext cx="1811522" cy="307777"/>
          </a:xfrm>
          <a:prstGeom prst="rect">
            <a:avLst/>
          </a:prstGeom>
          <a:noFill/>
        </p:spPr>
        <p:txBody>
          <a:bodyPr wrap="none" rtlCol="0">
            <a:spAutoFit/>
          </a:bodyPr>
          <a:lstStyle/>
          <a:p>
            <a:r>
              <a:rPr lang="en-US" sz="1400">
                <a:hlinkClick r:id="rId5"/>
              </a:rPr>
              <a:t>https://iac.uconn.edu</a:t>
            </a:r>
            <a:r>
              <a:rPr lang="en-US" sz="1400"/>
              <a:t> </a:t>
            </a:r>
          </a:p>
        </p:txBody>
      </p:sp>
      <p:sp>
        <p:nvSpPr>
          <p:cNvPr id="7" name="TextBox 6">
            <a:extLst>
              <a:ext uri="{FF2B5EF4-FFF2-40B4-BE49-F238E27FC236}">
                <a16:creationId xmlns:a16="http://schemas.microsoft.com/office/drawing/2014/main" id="{37479D33-19B2-BA42-805E-CE047F4054FD}"/>
              </a:ext>
            </a:extLst>
          </p:cNvPr>
          <p:cNvSpPr txBox="1"/>
          <p:nvPr/>
        </p:nvSpPr>
        <p:spPr>
          <a:xfrm>
            <a:off x="5965956" y="4612203"/>
            <a:ext cx="1710405" cy="307777"/>
          </a:xfrm>
          <a:prstGeom prst="rect">
            <a:avLst/>
          </a:prstGeom>
          <a:noFill/>
        </p:spPr>
        <p:txBody>
          <a:bodyPr wrap="none" rtlCol="0">
            <a:spAutoFit/>
          </a:bodyPr>
          <a:lstStyle/>
          <a:p>
            <a:r>
              <a:rPr lang="en-US" sz="1400">
                <a:hlinkClick r:id="rId6"/>
              </a:rPr>
              <a:t>https://iac.university</a:t>
            </a:r>
            <a:endParaRPr lang="en-US" sz="1400"/>
          </a:p>
        </p:txBody>
      </p:sp>
      <p:sp>
        <p:nvSpPr>
          <p:cNvPr id="10" name="Slide Number Placeholder 9">
            <a:extLst>
              <a:ext uri="{FF2B5EF4-FFF2-40B4-BE49-F238E27FC236}">
                <a16:creationId xmlns:a16="http://schemas.microsoft.com/office/drawing/2014/main" id="{9133CF5E-B496-F649-8EF9-C4480AB90F5F}"/>
              </a:ext>
            </a:extLst>
          </p:cNvPr>
          <p:cNvSpPr>
            <a:spLocks noGrp="1"/>
          </p:cNvSpPr>
          <p:nvPr>
            <p:ph type="sldNum" sz="quarter" idx="12"/>
          </p:nvPr>
        </p:nvSpPr>
        <p:spPr>
          <a:xfrm>
            <a:off x="6553200" y="4767263"/>
            <a:ext cx="2133600" cy="274637"/>
          </a:xfrm>
        </p:spPr>
        <p:txBody>
          <a:bodyPr/>
          <a:lstStyle/>
          <a:p>
            <a:fld id="{CC7697F5-3DCA-0A4F-B9EA-FEC2794BD1A6}" type="slidenum">
              <a:rPr lang="en-US" smtClean="0"/>
              <a:t>24</a:t>
            </a:fld>
            <a:endParaRPr lang="en-US"/>
          </a:p>
        </p:txBody>
      </p:sp>
      <p:sp>
        <p:nvSpPr>
          <p:cNvPr id="11" name="Rectangle 10">
            <a:extLst>
              <a:ext uri="{FF2B5EF4-FFF2-40B4-BE49-F238E27FC236}">
                <a16:creationId xmlns:a16="http://schemas.microsoft.com/office/drawing/2014/main" id="{94B9CC36-2751-B043-B2A4-31CE87779E5F}"/>
              </a:ext>
            </a:extLst>
          </p:cNvPr>
          <p:cNvSpPr/>
          <p:nvPr/>
        </p:nvSpPr>
        <p:spPr>
          <a:xfrm>
            <a:off x="1351961" y="953013"/>
            <a:ext cx="7510153" cy="163905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04CF0D5-99B7-2B4E-892D-8239A149E79C}"/>
              </a:ext>
            </a:extLst>
          </p:cNvPr>
          <p:cNvSpPr/>
          <p:nvPr/>
        </p:nvSpPr>
        <p:spPr>
          <a:xfrm>
            <a:off x="285162" y="953012"/>
            <a:ext cx="1828117" cy="163905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D42DA22-EAB1-6B4D-8DC2-B20B7106E948}"/>
              </a:ext>
            </a:extLst>
          </p:cNvPr>
          <p:cNvPicPr>
            <a:picLocks noChangeAspect="1"/>
          </p:cNvPicPr>
          <p:nvPr/>
        </p:nvPicPr>
        <p:blipFill>
          <a:blip r:embed="rId7"/>
          <a:stretch>
            <a:fillRect/>
          </a:stretch>
        </p:blipFill>
        <p:spPr>
          <a:xfrm>
            <a:off x="574854" y="1104075"/>
            <a:ext cx="1270000" cy="1270000"/>
          </a:xfrm>
          <a:prstGeom prst="rect">
            <a:avLst/>
          </a:prstGeom>
        </p:spPr>
      </p:pic>
      <p:sp>
        <p:nvSpPr>
          <p:cNvPr id="15" name="TextBox 14">
            <a:extLst>
              <a:ext uri="{FF2B5EF4-FFF2-40B4-BE49-F238E27FC236}">
                <a16:creationId xmlns:a16="http://schemas.microsoft.com/office/drawing/2014/main" id="{E3E1067A-9F7C-AF47-BAA4-DCCEA87BFB00}"/>
              </a:ext>
            </a:extLst>
          </p:cNvPr>
          <p:cNvSpPr txBox="1"/>
          <p:nvPr/>
        </p:nvSpPr>
        <p:spPr>
          <a:xfrm>
            <a:off x="1653067" y="995030"/>
            <a:ext cx="7024255" cy="646331"/>
          </a:xfrm>
          <a:prstGeom prst="rect">
            <a:avLst/>
          </a:prstGeom>
          <a:noFill/>
        </p:spPr>
        <p:txBody>
          <a:bodyPr wrap="square" rtlCol="0">
            <a:spAutoFit/>
          </a:bodyPr>
          <a:lstStyle/>
          <a:p>
            <a:pPr marL="342900" indent="-342900">
              <a:buAutoNum type="arabicPeriod"/>
            </a:pPr>
            <a:r>
              <a:rPr lang="en-US"/>
              <a:t>Request an assessment directly through </a:t>
            </a:r>
            <a:r>
              <a:rPr lang="en-US">
                <a:hlinkClick r:id="rId8"/>
              </a:rPr>
              <a:t>SNE-IAC Portal</a:t>
            </a:r>
          </a:p>
          <a:p>
            <a:pPr marL="342900" indent="-342900">
              <a:buAutoNum type="arabicPeriod"/>
            </a:pPr>
            <a:r>
              <a:rPr lang="en-US"/>
              <a:t>Utilize the </a:t>
            </a:r>
            <a:r>
              <a:rPr lang="en-US">
                <a:hlinkClick r:id="rId6"/>
              </a:rPr>
              <a:t>IAC Website </a:t>
            </a:r>
            <a:r>
              <a:rPr lang="en-US"/>
              <a:t>and choose SNE-IAC Location </a:t>
            </a:r>
          </a:p>
        </p:txBody>
      </p:sp>
      <p:sp>
        <p:nvSpPr>
          <p:cNvPr id="16" name="TextBox 15">
            <a:extLst>
              <a:ext uri="{FF2B5EF4-FFF2-40B4-BE49-F238E27FC236}">
                <a16:creationId xmlns:a16="http://schemas.microsoft.com/office/drawing/2014/main" id="{F0B3D452-5B86-E442-86B4-6D2032ED141C}"/>
              </a:ext>
            </a:extLst>
          </p:cNvPr>
          <p:cNvSpPr txBox="1"/>
          <p:nvPr/>
        </p:nvSpPr>
        <p:spPr>
          <a:xfrm>
            <a:off x="1653067" y="1654146"/>
            <a:ext cx="6124039" cy="954107"/>
          </a:xfrm>
          <a:prstGeom prst="rect">
            <a:avLst/>
          </a:prstGeom>
          <a:noFill/>
        </p:spPr>
        <p:txBody>
          <a:bodyPr wrap="square" rtlCol="0">
            <a:spAutoFit/>
          </a:bodyPr>
          <a:lstStyle/>
          <a:p>
            <a:r>
              <a:rPr lang="en-US" sz="1400" b="1"/>
              <a:t>Required information for request: </a:t>
            </a:r>
          </a:p>
          <a:p>
            <a:pPr marL="342900" indent="-342900">
              <a:buFont typeface="+mj-lt"/>
              <a:buAutoNum type="arabicPeriod"/>
            </a:pPr>
            <a:r>
              <a:rPr lang="en-US" sz="1400"/>
              <a:t> Company Name &amp; Plant Name </a:t>
            </a:r>
          </a:p>
          <a:p>
            <a:pPr marL="342900" indent="-342900">
              <a:buFont typeface="+mj-lt"/>
              <a:buAutoNum type="arabicPeriod"/>
            </a:pPr>
            <a:r>
              <a:rPr lang="en-US" sz="1400"/>
              <a:t>SIC &amp; NAICS Code (4 &amp; 6-digit respectively)</a:t>
            </a:r>
          </a:p>
          <a:p>
            <a:pPr marL="342900" indent="-342900">
              <a:buFont typeface="+mj-lt"/>
              <a:buAutoNum type="arabicPeriod"/>
            </a:pPr>
            <a:r>
              <a:rPr lang="en-US" sz="1400"/>
              <a:t>Company &amp; Plant Details (including size, yearly sales and energy costs)  </a:t>
            </a:r>
          </a:p>
        </p:txBody>
      </p:sp>
    </p:spTree>
    <p:extLst>
      <p:ext uri="{BB962C8B-B14F-4D97-AF65-F5344CB8AC3E}">
        <p14:creationId xmlns:p14="http://schemas.microsoft.com/office/powerpoint/2010/main" val="32615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3F78B2-B5ED-814F-BED0-2142CBDFC055}"/>
              </a:ext>
            </a:extLst>
          </p:cNvPr>
          <p:cNvSpPr txBox="1"/>
          <p:nvPr/>
        </p:nvSpPr>
        <p:spPr>
          <a:xfrm>
            <a:off x="185213" y="126244"/>
            <a:ext cx="5177321" cy="830997"/>
          </a:xfrm>
          <a:prstGeom prst="rect">
            <a:avLst/>
          </a:prstGeom>
          <a:noFill/>
        </p:spPr>
        <p:txBody>
          <a:bodyPr wrap="square" rtlCol="0">
            <a:spAutoFit/>
          </a:bodyPr>
          <a:lstStyle/>
          <a:p>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 </a:t>
            </a:r>
          </a:p>
          <a:p>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We look forward to working with you</a:t>
            </a:r>
          </a:p>
        </p:txBody>
      </p:sp>
      <p:sp>
        <p:nvSpPr>
          <p:cNvPr id="2" name="TextBox 1">
            <a:extLst>
              <a:ext uri="{FF2B5EF4-FFF2-40B4-BE49-F238E27FC236}">
                <a16:creationId xmlns:a16="http://schemas.microsoft.com/office/drawing/2014/main" id="{AB15276B-2760-564F-9E23-17ECB258D87E}"/>
              </a:ext>
            </a:extLst>
          </p:cNvPr>
          <p:cNvSpPr txBox="1"/>
          <p:nvPr/>
        </p:nvSpPr>
        <p:spPr>
          <a:xfrm>
            <a:off x="185213" y="1121922"/>
            <a:ext cx="3275192" cy="646331"/>
          </a:xfrm>
          <a:prstGeom prst="rect">
            <a:avLst/>
          </a:prstGeom>
          <a:noFill/>
        </p:spPr>
        <p:txBody>
          <a:bodyPr wrap="none" rtlCol="0">
            <a:spAutoFit/>
          </a:bodyPr>
          <a:lstStyle/>
          <a:p>
            <a:r>
              <a:rPr lang="en-US" b="1">
                <a:solidFill>
                  <a:schemeClr val="tx2">
                    <a:lumMod val="50000"/>
                  </a:schemeClr>
                </a:solidFill>
              </a:rPr>
              <a:t>Website: </a:t>
            </a:r>
            <a:r>
              <a:rPr lang="en-US" b="1">
                <a:solidFill>
                  <a:srgbClr val="0000FF"/>
                </a:solidFill>
                <a:hlinkClick r:id="rId4">
                  <a:extLst>
                    <a:ext uri="{A12FA001-AC4F-418D-AE19-62706E023703}">
                      <ahyp:hlinkClr xmlns:ahyp="http://schemas.microsoft.com/office/drawing/2018/hyperlinkcolor" val="tx"/>
                    </a:ext>
                  </a:extLst>
                </a:hlinkClick>
              </a:rPr>
              <a:t>https://iac.uconn.edu</a:t>
            </a:r>
            <a:endParaRPr lang="en-US" b="1">
              <a:solidFill>
                <a:schemeClr val="tx2">
                  <a:lumMod val="50000"/>
                </a:schemeClr>
              </a:solidFill>
            </a:endParaRPr>
          </a:p>
          <a:p>
            <a:r>
              <a:rPr lang="en-US" b="1">
                <a:solidFill>
                  <a:schemeClr val="tx2">
                    <a:lumMod val="50000"/>
                  </a:schemeClr>
                </a:solidFill>
              </a:rPr>
              <a:t>E-mail: </a:t>
            </a:r>
            <a:r>
              <a:rPr lang="en-US" b="1">
                <a:solidFill>
                  <a:schemeClr val="tx2">
                    <a:lumMod val="50000"/>
                  </a:schemeClr>
                </a:solidFill>
                <a:hlinkClick r:id="rId5">
                  <a:extLst>
                    <a:ext uri="{A12FA001-AC4F-418D-AE19-62706E023703}">
                      <ahyp:hlinkClr xmlns:ahyp="http://schemas.microsoft.com/office/drawing/2018/hyperlinkcolor" val="tx"/>
                    </a:ext>
                  </a:extLst>
                </a:hlinkClick>
              </a:rPr>
              <a:t>engr-iac@uconn.edu</a:t>
            </a:r>
            <a:endParaRPr lang="en-US" b="1">
              <a:solidFill>
                <a:schemeClr val="tx2">
                  <a:lumMod val="50000"/>
                </a:schemeClr>
              </a:solidFill>
            </a:endParaRPr>
          </a:p>
        </p:txBody>
      </p:sp>
    </p:spTree>
    <p:extLst>
      <p:ext uri="{BB962C8B-B14F-4D97-AF65-F5344CB8AC3E}">
        <p14:creationId xmlns:p14="http://schemas.microsoft.com/office/powerpoint/2010/main" val="3255987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AC Centers Map">
            <a:extLst>
              <a:ext uri="{FF2B5EF4-FFF2-40B4-BE49-F238E27FC236}">
                <a16:creationId xmlns:a16="http://schemas.microsoft.com/office/drawing/2014/main" id="{12A817DB-055C-45AB-9DCB-7DB5F17BF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484" y="1136164"/>
            <a:ext cx="4140113" cy="31180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1FB3C6-3243-43E4-844A-1736E96F66EF}"/>
              </a:ext>
            </a:extLst>
          </p:cNvPr>
          <p:cNvSpPr>
            <a:spLocks noGrp="1"/>
          </p:cNvSpPr>
          <p:nvPr>
            <p:ph type="title"/>
          </p:nvPr>
        </p:nvSpPr>
        <p:spPr/>
        <p:txBody>
          <a:bodyPr/>
          <a:lstStyle/>
          <a:p>
            <a:r>
              <a:rPr lang="en-US" dirty="0">
                <a:latin typeface="+mn-lt"/>
              </a:rPr>
              <a:t>IAC Program Overview</a:t>
            </a:r>
          </a:p>
        </p:txBody>
      </p:sp>
      <p:sp>
        <p:nvSpPr>
          <p:cNvPr id="5" name="TextBox 4">
            <a:extLst>
              <a:ext uri="{FF2B5EF4-FFF2-40B4-BE49-F238E27FC236}">
                <a16:creationId xmlns:a16="http://schemas.microsoft.com/office/drawing/2014/main" id="{4BB6007F-C41A-40DB-A1CF-AC30A51A6DBF}"/>
              </a:ext>
            </a:extLst>
          </p:cNvPr>
          <p:cNvSpPr txBox="1"/>
          <p:nvPr/>
        </p:nvSpPr>
        <p:spPr>
          <a:xfrm>
            <a:off x="6882095" y="4280058"/>
            <a:ext cx="1955502" cy="646331"/>
          </a:xfrm>
          <a:prstGeom prst="rect">
            <a:avLst/>
          </a:prstGeom>
          <a:solidFill>
            <a:schemeClr val="accent1"/>
          </a:solidFill>
        </p:spPr>
        <p:txBody>
          <a:bodyPr wrap="square" rtlCol="0">
            <a:spAutoFit/>
          </a:bodyPr>
          <a:lstStyle/>
          <a:p>
            <a:r>
              <a:rPr lang="en-US" sz="1200" dirty="0">
                <a:solidFill>
                  <a:schemeClr val="bg1"/>
                </a:solidFill>
              </a:rPr>
              <a:t>31 Universities</a:t>
            </a:r>
          </a:p>
          <a:p>
            <a:r>
              <a:rPr lang="en-US" sz="1200" dirty="0">
                <a:solidFill>
                  <a:schemeClr val="bg1"/>
                </a:solidFill>
              </a:rPr>
              <a:t>9 performing commercial buildings assessments</a:t>
            </a:r>
          </a:p>
        </p:txBody>
      </p:sp>
      <p:sp>
        <p:nvSpPr>
          <p:cNvPr id="9" name="TextBox 8">
            <a:extLst>
              <a:ext uri="{FF2B5EF4-FFF2-40B4-BE49-F238E27FC236}">
                <a16:creationId xmlns:a16="http://schemas.microsoft.com/office/drawing/2014/main" id="{598280F0-ACDA-E646-81E2-9AD491058B2D}"/>
              </a:ext>
            </a:extLst>
          </p:cNvPr>
          <p:cNvSpPr txBox="1"/>
          <p:nvPr/>
        </p:nvSpPr>
        <p:spPr>
          <a:xfrm>
            <a:off x="535712" y="1070284"/>
            <a:ext cx="1687993" cy="695739"/>
          </a:xfrm>
          <a:prstGeom prst="rect">
            <a:avLst/>
          </a:prstGeom>
          <a:solidFill>
            <a:schemeClr val="accent1">
              <a:lumMod val="20000"/>
              <a:lumOff val="80000"/>
            </a:schemeClr>
          </a:solidFill>
          <a:ln w="19050">
            <a:solidFill>
              <a:schemeClr val="tx1"/>
            </a:solidFill>
          </a:ln>
        </p:spPr>
        <p:txBody>
          <a:bodyPr wrap="square" rtlCol="0">
            <a:noAutofit/>
          </a:bodyPr>
          <a:lstStyle/>
          <a:p>
            <a:pPr algn="ctr"/>
            <a:r>
              <a:rPr lang="en-US" sz="1600" b="1" dirty="0"/>
              <a:t>What is IAC</a:t>
            </a:r>
          </a:p>
          <a:p>
            <a:pPr algn="ctr"/>
            <a:endParaRPr lang="en-US" b="1" dirty="0"/>
          </a:p>
        </p:txBody>
      </p:sp>
      <p:pic>
        <p:nvPicPr>
          <p:cNvPr id="10" name="Graphic 9" descr="Schoolhouse with solid fill">
            <a:extLst>
              <a:ext uri="{FF2B5EF4-FFF2-40B4-BE49-F238E27FC236}">
                <a16:creationId xmlns:a16="http://schemas.microsoft.com/office/drawing/2014/main" id="{7B7BEEDE-FFD6-2747-BCED-3F8EC917A3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5297" y="1268001"/>
            <a:ext cx="548822" cy="548822"/>
          </a:xfrm>
          <a:prstGeom prst="rect">
            <a:avLst/>
          </a:prstGeom>
        </p:spPr>
      </p:pic>
      <p:sp>
        <p:nvSpPr>
          <p:cNvPr id="11" name="Rectangle 10">
            <a:extLst>
              <a:ext uri="{FF2B5EF4-FFF2-40B4-BE49-F238E27FC236}">
                <a16:creationId xmlns:a16="http://schemas.microsoft.com/office/drawing/2014/main" id="{C9B48836-A8F3-3F41-B7E4-040E7230E3A5}"/>
              </a:ext>
            </a:extLst>
          </p:cNvPr>
          <p:cNvSpPr/>
          <p:nvPr/>
        </p:nvSpPr>
        <p:spPr>
          <a:xfrm>
            <a:off x="263766" y="979757"/>
            <a:ext cx="2199144" cy="2252491"/>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38DDA83-4A3E-B34B-9A80-2B01190F2D5C}"/>
              </a:ext>
            </a:extLst>
          </p:cNvPr>
          <p:cNvSpPr txBox="1"/>
          <p:nvPr/>
        </p:nvSpPr>
        <p:spPr>
          <a:xfrm>
            <a:off x="311712" y="1783375"/>
            <a:ext cx="2247505" cy="1423467"/>
          </a:xfrm>
          <a:prstGeom prst="rect">
            <a:avLst/>
          </a:prstGeom>
          <a:noFill/>
        </p:spPr>
        <p:txBody>
          <a:bodyPr wrap="square" rtlCol="0">
            <a:spAutoFit/>
          </a:bodyPr>
          <a:lstStyle/>
          <a:p>
            <a:pPr algn="ctr"/>
            <a:r>
              <a:rPr lang="en-US" sz="1400" b="1" dirty="0"/>
              <a:t>Nationally (since 1976)</a:t>
            </a:r>
          </a:p>
          <a:p>
            <a:pPr algn="ctr"/>
            <a:r>
              <a:rPr lang="en-US" sz="1400" b="1" dirty="0"/>
              <a:t>Funded by DOE</a:t>
            </a:r>
            <a:endParaRPr lang="en-US" sz="800" b="1" dirty="0"/>
          </a:p>
          <a:p>
            <a:pPr>
              <a:spcBef>
                <a:spcPts val="300"/>
              </a:spcBef>
            </a:pPr>
            <a:r>
              <a:rPr lang="en-US" sz="1400" dirty="0">
                <a:solidFill>
                  <a:srgbClr val="212529"/>
                </a:solidFill>
              </a:rPr>
              <a:t>Energy assessments in manufacturing plants by University faculty-led teams of engineering students</a:t>
            </a:r>
          </a:p>
        </p:txBody>
      </p:sp>
      <p:sp>
        <p:nvSpPr>
          <p:cNvPr id="14" name="TextBox 13">
            <a:extLst>
              <a:ext uri="{FF2B5EF4-FFF2-40B4-BE49-F238E27FC236}">
                <a16:creationId xmlns:a16="http://schemas.microsoft.com/office/drawing/2014/main" id="{EEDF0B74-38B7-1A4F-8A10-7C29B1EE9655}"/>
              </a:ext>
            </a:extLst>
          </p:cNvPr>
          <p:cNvSpPr txBox="1">
            <a:spLocks/>
          </p:cNvSpPr>
          <p:nvPr/>
        </p:nvSpPr>
        <p:spPr>
          <a:xfrm>
            <a:off x="2725921" y="1071083"/>
            <a:ext cx="1687992" cy="720536"/>
          </a:xfrm>
          <a:prstGeom prst="rect">
            <a:avLst/>
          </a:prstGeom>
          <a:solidFill>
            <a:schemeClr val="accent1">
              <a:lumMod val="20000"/>
              <a:lumOff val="80000"/>
            </a:schemeClr>
          </a:solidFill>
          <a:ln w="19050">
            <a:solidFill>
              <a:schemeClr val="tx1"/>
            </a:solidFill>
          </a:ln>
        </p:spPr>
        <p:txBody>
          <a:bodyPr wrap="square" rtlCol="0">
            <a:noAutofit/>
          </a:bodyPr>
          <a:lstStyle/>
          <a:p>
            <a:pPr algn="ctr"/>
            <a:r>
              <a:rPr lang="en-US" sz="1600" b="1" dirty="0"/>
              <a:t>Primary objective</a:t>
            </a:r>
          </a:p>
        </p:txBody>
      </p:sp>
      <p:pic>
        <p:nvPicPr>
          <p:cNvPr id="15" name="Graphic 14" descr="Target Audience with solid fill">
            <a:extLst>
              <a:ext uri="{FF2B5EF4-FFF2-40B4-BE49-F238E27FC236}">
                <a16:creationId xmlns:a16="http://schemas.microsoft.com/office/drawing/2014/main" id="{ACC5253E-380D-8F43-BB66-2CABB8102A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6320" y="1326228"/>
            <a:ext cx="490595" cy="490595"/>
          </a:xfrm>
          <a:prstGeom prst="rect">
            <a:avLst/>
          </a:prstGeom>
        </p:spPr>
      </p:pic>
      <p:sp>
        <p:nvSpPr>
          <p:cNvPr id="16" name="Rectangle 15">
            <a:extLst>
              <a:ext uri="{FF2B5EF4-FFF2-40B4-BE49-F238E27FC236}">
                <a16:creationId xmlns:a16="http://schemas.microsoft.com/office/drawing/2014/main" id="{E8D8CAA3-290C-7F46-960B-215069B90FCF}"/>
              </a:ext>
            </a:extLst>
          </p:cNvPr>
          <p:cNvSpPr/>
          <p:nvPr/>
        </p:nvSpPr>
        <p:spPr>
          <a:xfrm>
            <a:off x="2494315" y="979757"/>
            <a:ext cx="2150416" cy="2252491"/>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5131DE2-1CBF-DF4B-A0BC-A4B0AAB1A36D}"/>
              </a:ext>
            </a:extLst>
          </p:cNvPr>
          <p:cNvSpPr txBox="1"/>
          <p:nvPr/>
        </p:nvSpPr>
        <p:spPr>
          <a:xfrm>
            <a:off x="2559217" y="1848263"/>
            <a:ext cx="2051164" cy="1338828"/>
          </a:xfrm>
          <a:prstGeom prst="rect">
            <a:avLst/>
          </a:prstGeom>
          <a:noFill/>
        </p:spPr>
        <p:txBody>
          <a:bodyPr wrap="square" rtlCol="0">
            <a:spAutoFit/>
          </a:bodyPr>
          <a:lstStyle/>
          <a:p>
            <a:r>
              <a:rPr lang="en-US" sz="1350" dirty="0"/>
              <a:t>- Help small-medium manufacturers save energy costs</a:t>
            </a:r>
          </a:p>
          <a:p>
            <a:r>
              <a:rPr lang="en-US" sz="1350" dirty="0"/>
              <a:t>- Educate energy engineering students – firsthand experience</a:t>
            </a:r>
            <a:endParaRPr lang="en-US" dirty="0"/>
          </a:p>
        </p:txBody>
      </p:sp>
      <p:sp>
        <p:nvSpPr>
          <p:cNvPr id="18" name="TextBox 17">
            <a:extLst>
              <a:ext uri="{FF2B5EF4-FFF2-40B4-BE49-F238E27FC236}">
                <a16:creationId xmlns:a16="http://schemas.microsoft.com/office/drawing/2014/main" id="{804D8C12-0A80-1C46-9DC3-F4C32913D6BD}"/>
              </a:ext>
            </a:extLst>
          </p:cNvPr>
          <p:cNvSpPr txBox="1"/>
          <p:nvPr/>
        </p:nvSpPr>
        <p:spPr>
          <a:xfrm>
            <a:off x="1581329" y="3403947"/>
            <a:ext cx="1687992" cy="701992"/>
          </a:xfrm>
          <a:prstGeom prst="rect">
            <a:avLst/>
          </a:prstGeom>
          <a:solidFill>
            <a:schemeClr val="accent1">
              <a:lumMod val="20000"/>
              <a:lumOff val="80000"/>
            </a:schemeClr>
          </a:solidFill>
          <a:ln w="19050">
            <a:solidFill>
              <a:schemeClr val="tx1"/>
            </a:solidFill>
          </a:ln>
        </p:spPr>
        <p:txBody>
          <a:bodyPr wrap="square" rtlCol="0">
            <a:noAutofit/>
          </a:bodyPr>
          <a:lstStyle/>
          <a:p>
            <a:pPr algn="ctr"/>
            <a:r>
              <a:rPr lang="en-US" sz="1600" b="1" dirty="0"/>
              <a:t>Impact</a:t>
            </a:r>
          </a:p>
          <a:p>
            <a:pPr algn="ctr"/>
            <a:r>
              <a:rPr lang="en-US" sz="1600" dirty="0"/>
              <a:t> </a:t>
            </a:r>
          </a:p>
        </p:txBody>
      </p:sp>
      <p:pic>
        <p:nvPicPr>
          <p:cNvPr id="19" name="Graphic 18" descr="Bar graph with upward trend with solid fill">
            <a:extLst>
              <a:ext uri="{FF2B5EF4-FFF2-40B4-BE49-F238E27FC236}">
                <a16:creationId xmlns:a16="http://schemas.microsoft.com/office/drawing/2014/main" id="{B76308A3-5284-0348-8FFC-E7C1D1AAB0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3281" y="3681852"/>
            <a:ext cx="424087" cy="424087"/>
          </a:xfrm>
          <a:prstGeom prst="rect">
            <a:avLst/>
          </a:prstGeom>
        </p:spPr>
      </p:pic>
      <p:sp>
        <p:nvSpPr>
          <p:cNvPr id="20" name="Rectangle 19">
            <a:extLst>
              <a:ext uri="{FF2B5EF4-FFF2-40B4-BE49-F238E27FC236}">
                <a16:creationId xmlns:a16="http://schemas.microsoft.com/office/drawing/2014/main" id="{2B345940-3129-364F-AC39-B39F10B65690}"/>
              </a:ext>
            </a:extLst>
          </p:cNvPr>
          <p:cNvSpPr/>
          <p:nvPr/>
        </p:nvSpPr>
        <p:spPr>
          <a:xfrm>
            <a:off x="278486" y="3267405"/>
            <a:ext cx="4366245" cy="1690675"/>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DA55E9-8627-5943-AE92-8762FB6B4F99}"/>
              </a:ext>
            </a:extLst>
          </p:cNvPr>
          <p:cNvSpPr/>
          <p:nvPr/>
        </p:nvSpPr>
        <p:spPr>
          <a:xfrm>
            <a:off x="446067" y="4179397"/>
            <a:ext cx="4031081" cy="738664"/>
          </a:xfrm>
          <a:prstGeom prst="rect">
            <a:avLst/>
          </a:prstGeom>
        </p:spPr>
        <p:txBody>
          <a:bodyPr wrap="square">
            <a:spAutoFit/>
          </a:bodyPr>
          <a:lstStyle/>
          <a:p>
            <a:r>
              <a:rPr lang="en-US" sz="1400" b="1" dirty="0"/>
              <a:t>19,500</a:t>
            </a:r>
            <a:r>
              <a:rPr lang="en-US" sz="1400" dirty="0"/>
              <a:t> no-cost technical assessments conducted </a:t>
            </a:r>
          </a:p>
          <a:p>
            <a:r>
              <a:rPr lang="en-US" sz="1400" b="1" dirty="0"/>
              <a:t>150,000</a:t>
            </a:r>
            <a:r>
              <a:rPr lang="en-US" sz="1400" dirty="0"/>
              <a:t> associated  recommendations</a:t>
            </a:r>
          </a:p>
          <a:p>
            <a:r>
              <a:rPr lang="en-US" sz="1400" b="1" dirty="0"/>
              <a:t>&gt;$130,000 </a:t>
            </a:r>
            <a:r>
              <a:rPr lang="en-US" sz="1400" dirty="0"/>
              <a:t>average potential savings </a:t>
            </a:r>
          </a:p>
        </p:txBody>
      </p:sp>
    </p:spTree>
    <p:extLst>
      <p:ext uri="{BB962C8B-B14F-4D97-AF65-F5344CB8AC3E}">
        <p14:creationId xmlns:p14="http://schemas.microsoft.com/office/powerpoint/2010/main" val="65388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4" grpId="0" animBg="1"/>
      <p:bldP spid="16" grpId="0" animBg="1"/>
      <p:bldP spid="17" grpId="0"/>
      <p:bldP spid="18" grpId="0" animBg="1"/>
      <p:bldP spid="20"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1000" b="-11000"/>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8AA3615-81BB-9C4E-B681-0DB8C9A36FEA}"/>
              </a:ext>
            </a:extLst>
          </p:cNvPr>
          <p:cNvSpPr/>
          <p:nvPr/>
        </p:nvSpPr>
        <p:spPr>
          <a:xfrm>
            <a:off x="1427867" y="567006"/>
            <a:ext cx="2502348" cy="60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Program Overview</a:t>
            </a:r>
          </a:p>
        </p:txBody>
      </p:sp>
      <p:sp>
        <p:nvSpPr>
          <p:cNvPr id="4" name="Rounded Rectangle 3">
            <a:extLst>
              <a:ext uri="{FF2B5EF4-FFF2-40B4-BE49-F238E27FC236}">
                <a16:creationId xmlns:a16="http://schemas.microsoft.com/office/drawing/2014/main" id="{96E400A1-5275-6C46-B261-E67DE76360E0}"/>
              </a:ext>
            </a:extLst>
          </p:cNvPr>
          <p:cNvSpPr/>
          <p:nvPr/>
        </p:nvSpPr>
        <p:spPr>
          <a:xfrm>
            <a:off x="2637542" y="1427919"/>
            <a:ext cx="2502348" cy="6066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Mission and Goals</a:t>
            </a:r>
          </a:p>
        </p:txBody>
      </p:sp>
      <p:sp>
        <p:nvSpPr>
          <p:cNvPr id="5" name="Rounded Rectangle 4">
            <a:extLst>
              <a:ext uri="{FF2B5EF4-FFF2-40B4-BE49-F238E27FC236}">
                <a16:creationId xmlns:a16="http://schemas.microsoft.com/office/drawing/2014/main" id="{B7651501-0971-2E44-9517-6309D7A23760}"/>
              </a:ext>
            </a:extLst>
          </p:cNvPr>
          <p:cNvSpPr/>
          <p:nvPr/>
        </p:nvSpPr>
        <p:spPr>
          <a:xfrm>
            <a:off x="3847217" y="2288832"/>
            <a:ext cx="2502348" cy="606670"/>
          </a:xfrm>
          <a:prstGeom prst="round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Team and Partners</a:t>
            </a:r>
          </a:p>
        </p:txBody>
      </p:sp>
      <p:sp>
        <p:nvSpPr>
          <p:cNvPr id="7" name="Rounded Rectangle 6">
            <a:extLst>
              <a:ext uri="{FF2B5EF4-FFF2-40B4-BE49-F238E27FC236}">
                <a16:creationId xmlns:a16="http://schemas.microsoft.com/office/drawing/2014/main" id="{697A4295-33A0-1F48-9612-877B5CA47610}"/>
              </a:ext>
            </a:extLst>
          </p:cNvPr>
          <p:cNvSpPr/>
          <p:nvPr/>
        </p:nvSpPr>
        <p:spPr>
          <a:xfrm>
            <a:off x="5056892" y="3149745"/>
            <a:ext cx="2502348" cy="60667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Involved</a:t>
            </a:r>
          </a:p>
        </p:txBody>
      </p:sp>
      <p:sp>
        <p:nvSpPr>
          <p:cNvPr id="8" name="Rounded Rectangle 7">
            <a:extLst>
              <a:ext uri="{FF2B5EF4-FFF2-40B4-BE49-F238E27FC236}">
                <a16:creationId xmlns:a16="http://schemas.microsoft.com/office/drawing/2014/main" id="{2508D8D6-FF42-A24A-8FE9-7F53511D96E9}"/>
              </a:ext>
            </a:extLst>
          </p:cNvPr>
          <p:cNvSpPr/>
          <p:nvPr/>
        </p:nvSpPr>
        <p:spPr>
          <a:xfrm>
            <a:off x="6266567" y="4010658"/>
            <a:ext cx="2502348" cy="60667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Our Process</a:t>
            </a:r>
          </a:p>
        </p:txBody>
      </p:sp>
      <p:sp>
        <p:nvSpPr>
          <p:cNvPr id="9" name="Bent Arrow 8">
            <a:extLst>
              <a:ext uri="{FF2B5EF4-FFF2-40B4-BE49-F238E27FC236}">
                <a16:creationId xmlns:a16="http://schemas.microsoft.com/office/drawing/2014/main" id="{F41F564D-157F-8548-8A5D-BAC9448ADB62}"/>
              </a:ext>
            </a:extLst>
          </p:cNvPr>
          <p:cNvSpPr/>
          <p:nvPr/>
        </p:nvSpPr>
        <p:spPr>
          <a:xfrm flipV="1">
            <a:off x="2104874" y="125280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Bent Arrow 9">
            <a:extLst>
              <a:ext uri="{FF2B5EF4-FFF2-40B4-BE49-F238E27FC236}">
                <a16:creationId xmlns:a16="http://schemas.microsoft.com/office/drawing/2014/main" id="{3D208BC9-FF83-F54A-B67E-05304CACA1C8}"/>
              </a:ext>
            </a:extLst>
          </p:cNvPr>
          <p:cNvSpPr/>
          <p:nvPr/>
        </p:nvSpPr>
        <p:spPr>
          <a:xfrm flipV="1">
            <a:off x="3294767" y="2143760"/>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1" name="Bent Arrow 10">
            <a:extLst>
              <a:ext uri="{FF2B5EF4-FFF2-40B4-BE49-F238E27FC236}">
                <a16:creationId xmlns:a16="http://schemas.microsoft.com/office/drawing/2014/main" id="{30F7F349-9489-8D42-A173-CD2630459B7A}"/>
              </a:ext>
            </a:extLst>
          </p:cNvPr>
          <p:cNvSpPr/>
          <p:nvPr/>
        </p:nvSpPr>
        <p:spPr>
          <a:xfrm flipV="1">
            <a:off x="4519829" y="300833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EFE976A0-8126-B347-BE5E-28EE104696A6}"/>
              </a:ext>
            </a:extLst>
          </p:cNvPr>
          <p:cNvSpPr/>
          <p:nvPr/>
        </p:nvSpPr>
        <p:spPr>
          <a:xfrm flipV="1">
            <a:off x="5727306" y="3890498"/>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13" name="Picture 12" descr="A picture containing text&#10;&#10;Description automatically generated">
            <a:extLst>
              <a:ext uri="{FF2B5EF4-FFF2-40B4-BE49-F238E27FC236}">
                <a16:creationId xmlns:a16="http://schemas.microsoft.com/office/drawing/2014/main" id="{E4239AB9-926A-4046-B78F-572A0C61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3921" r="1"/>
          <a:stretch/>
        </p:blipFill>
        <p:spPr>
          <a:xfrm>
            <a:off x="100765" y="2491930"/>
            <a:ext cx="2220059" cy="2528969"/>
          </a:xfrm>
          <a:prstGeom prst="rect">
            <a:avLst/>
          </a:prstGeom>
        </p:spPr>
      </p:pic>
    </p:spTree>
    <p:extLst>
      <p:ext uri="{BB962C8B-B14F-4D97-AF65-F5344CB8AC3E}">
        <p14:creationId xmlns:p14="http://schemas.microsoft.com/office/powerpoint/2010/main" val="285249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grpId="0" nodeType="withEffect">
                                  <p:stCondLst>
                                    <p:cond delay="0"/>
                                  </p:stCondLst>
                                  <p:childTnLst>
                                    <p:set>
                                      <p:cBhvr>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9" presetClass="emph" presetSubtype="0" grpId="0" nodeType="withEffect">
                                  <p:stCondLst>
                                    <p:cond delay="0"/>
                                  </p:stCondLst>
                                  <p:childTnLst>
                                    <p:set>
                                      <p:cBhvr>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9" presetClass="emph" presetSubtype="0" grpId="0" nodeType="withEffect">
                                  <p:stCondLst>
                                    <p:cond delay="0"/>
                                  </p:stCondLst>
                                  <p:childTnLst>
                                    <p:set>
                                      <p:cBhvr>
                                        <p:cTn id="15" dur="indefinite"/>
                                        <p:tgtEl>
                                          <p:spTgt spid="5"/>
                                        </p:tgtEl>
                                        <p:attrNameLst>
                                          <p:attrName>style.opacity</p:attrName>
                                        </p:attrNameLst>
                                      </p:cBhvr>
                                      <p:to>
                                        <p:strVal val="0.5"/>
                                      </p:to>
                                    </p:set>
                                    <p:animEffect filter="image" prLst="opacity: 0.5">
                                      <p:cBhvr rctx="IE">
                                        <p:cTn id="16"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01E2-F83B-534D-A1ED-3E288F9BAEBC}"/>
              </a:ext>
            </a:extLst>
          </p:cNvPr>
          <p:cNvSpPr>
            <a:spLocks noGrp="1"/>
          </p:cNvSpPr>
          <p:nvPr>
            <p:ph type="title"/>
          </p:nvPr>
        </p:nvSpPr>
        <p:spPr/>
        <p:txBody>
          <a:bodyPr/>
          <a:lstStyle/>
          <a:p>
            <a:r>
              <a:rPr lang="en-US" dirty="0"/>
              <a:t>Mission and Goals</a:t>
            </a:r>
          </a:p>
        </p:txBody>
      </p:sp>
      <p:sp>
        <p:nvSpPr>
          <p:cNvPr id="5" name="Slide Number Placeholder 4">
            <a:extLst>
              <a:ext uri="{FF2B5EF4-FFF2-40B4-BE49-F238E27FC236}">
                <a16:creationId xmlns:a16="http://schemas.microsoft.com/office/drawing/2014/main" id="{8EA7D3F1-51A7-6D49-A09B-B38D7EC604E2}"/>
              </a:ext>
            </a:extLst>
          </p:cNvPr>
          <p:cNvSpPr>
            <a:spLocks noGrp="1"/>
          </p:cNvSpPr>
          <p:nvPr>
            <p:ph type="sldNum" sz="quarter" idx="12"/>
          </p:nvPr>
        </p:nvSpPr>
        <p:spPr/>
        <p:txBody>
          <a:bodyPr/>
          <a:lstStyle/>
          <a:p>
            <a:fld id="{CC7697F5-3DCA-0A4F-B9EA-FEC2794BD1A6}" type="slidenum">
              <a:rPr lang="en-US" smtClean="0"/>
              <a:t>5</a:t>
            </a:fld>
            <a:endParaRPr lang="en-US"/>
          </a:p>
        </p:txBody>
      </p:sp>
      <p:grpSp>
        <p:nvGrpSpPr>
          <p:cNvPr id="6" name="Group 5">
            <a:extLst>
              <a:ext uri="{FF2B5EF4-FFF2-40B4-BE49-F238E27FC236}">
                <a16:creationId xmlns:a16="http://schemas.microsoft.com/office/drawing/2014/main" id="{3941AE79-AC91-7F41-83AC-4F542BA1E54D}"/>
              </a:ext>
            </a:extLst>
          </p:cNvPr>
          <p:cNvGrpSpPr/>
          <p:nvPr/>
        </p:nvGrpSpPr>
        <p:grpSpPr>
          <a:xfrm>
            <a:off x="164285" y="1090500"/>
            <a:ext cx="5110944" cy="3287302"/>
            <a:chOff x="3038189" y="1169387"/>
            <a:chExt cx="5516097" cy="3547892"/>
          </a:xfrm>
        </p:grpSpPr>
        <p:grpSp>
          <p:nvGrpSpPr>
            <p:cNvPr id="7" name="Group 6">
              <a:extLst>
                <a:ext uri="{FF2B5EF4-FFF2-40B4-BE49-F238E27FC236}">
                  <a16:creationId xmlns:a16="http://schemas.microsoft.com/office/drawing/2014/main" id="{C55CF9AF-5773-974D-9C16-D5D67D043F58}"/>
                </a:ext>
              </a:extLst>
            </p:cNvPr>
            <p:cNvGrpSpPr/>
            <p:nvPr/>
          </p:nvGrpSpPr>
          <p:grpSpPr>
            <a:xfrm>
              <a:off x="3038189" y="1169387"/>
              <a:ext cx="5516097" cy="3547892"/>
              <a:chOff x="2320342" y="1024108"/>
              <a:chExt cx="6244653" cy="4016491"/>
            </a:xfrm>
          </p:grpSpPr>
          <p:pic>
            <p:nvPicPr>
              <p:cNvPr id="14" name="Picture 13">
                <a:extLst>
                  <a:ext uri="{FF2B5EF4-FFF2-40B4-BE49-F238E27FC236}">
                    <a16:creationId xmlns:a16="http://schemas.microsoft.com/office/drawing/2014/main" id="{0FA2F74A-1F0A-BE4D-A22F-C8C3BB5985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320342" y="1024108"/>
                <a:ext cx="6244653" cy="4012178"/>
              </a:xfrm>
              <a:prstGeom prst="rect">
                <a:avLst/>
              </a:prstGeom>
            </p:spPr>
          </p:pic>
          <p:cxnSp>
            <p:nvCxnSpPr>
              <p:cNvPr id="15" name="Straight Connector 14">
                <a:extLst>
                  <a:ext uri="{FF2B5EF4-FFF2-40B4-BE49-F238E27FC236}">
                    <a16:creationId xmlns:a16="http://schemas.microsoft.com/office/drawing/2014/main" id="{0E594377-DA72-8944-AFA1-5759ECD98115}"/>
                  </a:ext>
                </a:extLst>
              </p:cNvPr>
              <p:cNvCxnSpPr/>
              <p:nvPr/>
            </p:nvCxnSpPr>
            <p:spPr>
              <a:xfrm>
                <a:off x="3580190" y="2109410"/>
                <a:ext cx="2327124" cy="4354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5C1A689-39DA-224E-BC1C-F3B629677600}"/>
                  </a:ext>
                </a:extLst>
              </p:cNvPr>
              <p:cNvCxnSpPr/>
              <p:nvPr/>
            </p:nvCxnSpPr>
            <p:spPr>
              <a:xfrm flipH="1">
                <a:off x="3502781" y="2119086"/>
                <a:ext cx="77409" cy="138369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1532198-881C-3346-AFEA-39E895B8139F}"/>
                  </a:ext>
                </a:extLst>
              </p:cNvPr>
              <p:cNvCxnSpPr/>
              <p:nvPr/>
            </p:nvCxnSpPr>
            <p:spPr>
              <a:xfrm>
                <a:off x="3507619" y="3507619"/>
                <a:ext cx="72571" cy="1354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2BB4FCC-27F9-5C45-8AA1-BFD969E76D78}"/>
                  </a:ext>
                </a:extLst>
              </p:cNvPr>
              <p:cNvCxnSpPr/>
              <p:nvPr/>
            </p:nvCxnSpPr>
            <p:spPr>
              <a:xfrm flipH="1">
                <a:off x="3280229" y="3652762"/>
                <a:ext cx="299961" cy="17766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35C430A-2EAF-CC4F-BBEA-3F10C899697D}"/>
                  </a:ext>
                </a:extLst>
              </p:cNvPr>
              <p:cNvCxnSpPr>
                <a:cxnSpLocks/>
              </p:cNvCxnSpPr>
              <p:nvPr/>
            </p:nvCxnSpPr>
            <p:spPr>
              <a:xfrm flipH="1">
                <a:off x="3101196" y="3830426"/>
                <a:ext cx="1790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8CC4F40-C149-5844-BCF9-65438D7B3895}"/>
                  </a:ext>
                </a:extLst>
              </p:cNvPr>
              <p:cNvCxnSpPr>
                <a:cxnSpLocks/>
              </p:cNvCxnSpPr>
              <p:nvPr/>
            </p:nvCxnSpPr>
            <p:spPr>
              <a:xfrm flipH="1">
                <a:off x="2807898" y="3830426"/>
                <a:ext cx="293298" cy="94935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23F02C3-31BE-DA4A-A613-857FBAC093DD}"/>
                  </a:ext>
                </a:extLst>
              </p:cNvPr>
              <p:cNvCxnSpPr>
                <a:cxnSpLocks/>
              </p:cNvCxnSpPr>
              <p:nvPr/>
            </p:nvCxnSpPr>
            <p:spPr>
              <a:xfrm>
                <a:off x="2807898" y="4779783"/>
                <a:ext cx="345057" cy="2608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6BFC936-92AA-A34C-B4A5-2A24E567E1EA}"/>
                  </a:ext>
                </a:extLst>
              </p:cNvPr>
              <p:cNvCxnSpPr/>
              <p:nvPr/>
            </p:nvCxnSpPr>
            <p:spPr>
              <a:xfrm>
                <a:off x="5907314" y="2152952"/>
                <a:ext cx="0" cy="467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CFCF694-A403-884C-B524-6913FF48F4E5}"/>
                  </a:ext>
                </a:extLst>
              </p:cNvPr>
              <p:cNvCxnSpPr/>
              <p:nvPr/>
            </p:nvCxnSpPr>
            <p:spPr>
              <a:xfrm flipV="1">
                <a:off x="5903001" y="2178170"/>
                <a:ext cx="575437" cy="862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BD3873A-E6CF-9A4F-A9B3-9DF0A28D4FF1}"/>
                  </a:ext>
                </a:extLst>
              </p:cNvPr>
              <p:cNvCxnSpPr>
                <a:cxnSpLocks/>
              </p:cNvCxnSpPr>
              <p:nvPr/>
            </p:nvCxnSpPr>
            <p:spPr>
              <a:xfrm flipV="1">
                <a:off x="3150796" y="4003777"/>
                <a:ext cx="2998742" cy="10325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6CE3A14-FF69-F64F-B1B0-1EEEA91DCCE2}"/>
                  </a:ext>
                </a:extLst>
              </p:cNvPr>
              <p:cNvCxnSpPr>
                <a:cxnSpLocks/>
              </p:cNvCxnSpPr>
              <p:nvPr/>
            </p:nvCxnSpPr>
            <p:spPr>
              <a:xfrm flipH="1">
                <a:off x="6150976" y="3251200"/>
                <a:ext cx="732424" cy="75257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39F672B-F3B4-6047-9055-A92F46B4ADC1}"/>
                  </a:ext>
                </a:extLst>
              </p:cNvPr>
              <p:cNvCxnSpPr>
                <a:cxnSpLocks/>
              </p:cNvCxnSpPr>
              <p:nvPr/>
            </p:nvCxnSpPr>
            <p:spPr>
              <a:xfrm>
                <a:off x="6468913" y="2171700"/>
                <a:ext cx="0" cy="215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CF075D3-B9F3-954E-970A-4C0A001EA373}"/>
                  </a:ext>
                </a:extLst>
              </p:cNvPr>
              <p:cNvCxnSpPr/>
              <p:nvPr/>
            </p:nvCxnSpPr>
            <p:spPr>
              <a:xfrm>
                <a:off x="6478438" y="2387600"/>
                <a:ext cx="652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07C5859-431C-E74F-A604-FFEB19A9FE1D}"/>
                  </a:ext>
                </a:extLst>
              </p:cNvPr>
              <p:cNvCxnSpPr/>
              <p:nvPr/>
            </p:nvCxnSpPr>
            <p:spPr>
              <a:xfrm>
                <a:off x="6550025" y="2387600"/>
                <a:ext cx="0" cy="184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0BCC57D-71A6-574A-9BC1-100AE0E87059}"/>
                  </a:ext>
                </a:extLst>
              </p:cNvPr>
              <p:cNvCxnSpPr/>
              <p:nvPr/>
            </p:nvCxnSpPr>
            <p:spPr>
              <a:xfrm>
                <a:off x="6543675" y="2571750"/>
                <a:ext cx="130175" cy="1143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A06F231-AF28-B04B-A8F1-6CEECC0B3428}"/>
                  </a:ext>
                </a:extLst>
              </p:cNvPr>
              <p:cNvCxnSpPr>
                <a:cxnSpLocks/>
              </p:cNvCxnSpPr>
              <p:nvPr/>
            </p:nvCxnSpPr>
            <p:spPr>
              <a:xfrm>
                <a:off x="6673850" y="2686050"/>
                <a:ext cx="73025" cy="1206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FF0B1F3-F111-5944-822E-01322B691E0C}"/>
                  </a:ext>
                </a:extLst>
              </p:cNvPr>
              <p:cNvCxnSpPr/>
              <p:nvPr/>
            </p:nvCxnSpPr>
            <p:spPr>
              <a:xfrm>
                <a:off x="6746875" y="2809875"/>
                <a:ext cx="539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893694B9-234E-BB40-A8C7-9722C54D8509}"/>
                  </a:ext>
                </a:extLst>
              </p:cNvPr>
              <p:cNvCxnSpPr>
                <a:cxnSpLocks/>
              </p:cNvCxnSpPr>
              <p:nvPr/>
            </p:nvCxnSpPr>
            <p:spPr>
              <a:xfrm>
                <a:off x="6807200" y="2806700"/>
                <a:ext cx="0" cy="1333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9865845-D13D-F245-AD1A-B1F868D8BF3E}"/>
                  </a:ext>
                </a:extLst>
              </p:cNvPr>
              <p:cNvCxnSpPr/>
              <p:nvPr/>
            </p:nvCxnSpPr>
            <p:spPr>
              <a:xfrm>
                <a:off x="6800850" y="2940050"/>
                <a:ext cx="82550" cy="311150"/>
              </a:xfrm>
              <a:prstGeom prst="line">
                <a:avLst/>
              </a:prstGeom>
            </p:spPr>
            <p:style>
              <a:lnRef idx="2">
                <a:schemeClr val="accent1"/>
              </a:lnRef>
              <a:fillRef idx="0">
                <a:schemeClr val="accent1"/>
              </a:fillRef>
              <a:effectRef idx="1">
                <a:schemeClr val="accent1"/>
              </a:effectRef>
              <a:fontRef idx="minor">
                <a:schemeClr val="tx1"/>
              </a:fontRef>
            </p:style>
          </p:cxnSp>
        </p:grpSp>
        <p:sp>
          <p:nvSpPr>
            <p:cNvPr id="8" name="5-Point Star 7">
              <a:extLst>
                <a:ext uri="{FF2B5EF4-FFF2-40B4-BE49-F238E27FC236}">
                  <a16:creationId xmlns:a16="http://schemas.microsoft.com/office/drawing/2014/main" id="{629902DC-AC3D-3947-901E-552FE7DC2993}"/>
                </a:ext>
              </a:extLst>
            </p:cNvPr>
            <p:cNvSpPr/>
            <p:nvPr/>
          </p:nvSpPr>
          <p:spPr>
            <a:xfrm>
              <a:off x="5632704" y="2536467"/>
              <a:ext cx="160934" cy="160934"/>
            </a:xfrm>
            <a:prstGeom prst="star5">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FB2B5B-78DC-6E4B-A4D7-8D40585A5A31}"/>
                </a:ext>
              </a:extLst>
            </p:cNvPr>
            <p:cNvSpPr txBox="1"/>
            <p:nvPr/>
          </p:nvSpPr>
          <p:spPr>
            <a:xfrm>
              <a:off x="4813045" y="2347205"/>
              <a:ext cx="875560" cy="415498"/>
            </a:xfrm>
            <a:prstGeom prst="rect">
              <a:avLst/>
            </a:prstGeom>
            <a:solidFill>
              <a:schemeClr val="accent1">
                <a:alpha val="15006"/>
              </a:schemeClr>
            </a:solidFill>
          </p:spPr>
          <p:txBody>
            <a:bodyPr wrap="none" rtlCol="0">
              <a:spAutoFit/>
            </a:bodyPr>
            <a:lstStyle/>
            <a:p>
              <a:pPr algn="ctr"/>
              <a:r>
                <a:rPr lang="en-US" sz="1000" b="1" dirty="0"/>
                <a:t>UConn </a:t>
              </a:r>
            </a:p>
            <a:p>
              <a:pPr algn="ctr"/>
              <a:r>
                <a:rPr lang="en-US" sz="1000" b="1" dirty="0"/>
                <a:t>Main Center</a:t>
              </a:r>
            </a:p>
          </p:txBody>
        </p:sp>
        <p:sp>
          <p:nvSpPr>
            <p:cNvPr id="10" name="5-Point Star 9">
              <a:extLst>
                <a:ext uri="{FF2B5EF4-FFF2-40B4-BE49-F238E27FC236}">
                  <a16:creationId xmlns:a16="http://schemas.microsoft.com/office/drawing/2014/main" id="{53F451F7-1189-3F49-9ECD-D801DB9C5395}"/>
                </a:ext>
              </a:extLst>
            </p:cNvPr>
            <p:cNvSpPr/>
            <p:nvPr/>
          </p:nvSpPr>
          <p:spPr>
            <a:xfrm>
              <a:off x="4732578" y="3231050"/>
              <a:ext cx="160934" cy="160934"/>
            </a:xfrm>
            <a:prstGeom prst="star5">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1356B38-9E6D-384D-B528-6CD6A8F036E2}"/>
                </a:ext>
              </a:extLst>
            </p:cNvPr>
            <p:cNvSpPr txBox="1"/>
            <p:nvPr/>
          </p:nvSpPr>
          <p:spPr>
            <a:xfrm>
              <a:off x="4893512" y="3236942"/>
              <a:ext cx="1656029" cy="431827"/>
            </a:xfrm>
            <a:prstGeom prst="rect">
              <a:avLst/>
            </a:prstGeom>
            <a:solidFill>
              <a:schemeClr val="accent1">
                <a:alpha val="15006"/>
              </a:schemeClr>
            </a:solidFill>
          </p:spPr>
          <p:txBody>
            <a:bodyPr wrap="none" rtlCol="0">
              <a:spAutoFit/>
            </a:bodyPr>
            <a:lstStyle/>
            <a:p>
              <a:pPr algn="ctr"/>
              <a:r>
                <a:rPr lang="en-US" sz="1000" b="1" dirty="0"/>
                <a:t>University of New Haven </a:t>
              </a:r>
            </a:p>
            <a:p>
              <a:pPr algn="ctr"/>
              <a:r>
                <a:rPr lang="en-US" sz="1000" b="1" dirty="0"/>
                <a:t>Satellite Center</a:t>
              </a:r>
            </a:p>
          </p:txBody>
        </p:sp>
        <p:sp>
          <p:nvSpPr>
            <p:cNvPr id="12" name="Triangle 11">
              <a:extLst>
                <a:ext uri="{FF2B5EF4-FFF2-40B4-BE49-F238E27FC236}">
                  <a16:creationId xmlns:a16="http://schemas.microsoft.com/office/drawing/2014/main" id="{512D0133-B770-F544-B1D7-37FE9026B6B1}"/>
                </a:ext>
              </a:extLst>
            </p:cNvPr>
            <p:cNvSpPr/>
            <p:nvPr/>
          </p:nvSpPr>
          <p:spPr>
            <a:xfrm>
              <a:off x="5317718" y="1535363"/>
              <a:ext cx="66269" cy="5712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3D785E-3532-D145-8073-ED46EC39ECEC}"/>
                </a:ext>
              </a:extLst>
            </p:cNvPr>
            <p:cNvSpPr txBox="1"/>
            <p:nvPr/>
          </p:nvSpPr>
          <p:spPr>
            <a:xfrm>
              <a:off x="5350851" y="1465116"/>
              <a:ext cx="758999" cy="232523"/>
            </a:xfrm>
            <a:prstGeom prst="rect">
              <a:avLst/>
            </a:prstGeom>
            <a:noFill/>
          </p:spPr>
          <p:txBody>
            <a:bodyPr wrap="square" rtlCol="0">
              <a:spAutoFit/>
            </a:bodyPr>
            <a:lstStyle/>
            <a:p>
              <a:pPr algn="ctr"/>
              <a:r>
                <a:rPr lang="en-US" sz="800" b="1" dirty="0"/>
                <a:t>UMass IAC </a:t>
              </a:r>
            </a:p>
          </p:txBody>
        </p:sp>
      </p:grpSp>
      <p:sp>
        <p:nvSpPr>
          <p:cNvPr id="34" name="Rectangle 33">
            <a:extLst>
              <a:ext uri="{FF2B5EF4-FFF2-40B4-BE49-F238E27FC236}">
                <a16:creationId xmlns:a16="http://schemas.microsoft.com/office/drawing/2014/main" id="{2D36DEE3-271A-A844-A54E-C3691D698EC7}"/>
              </a:ext>
            </a:extLst>
          </p:cNvPr>
          <p:cNvSpPr/>
          <p:nvPr/>
        </p:nvSpPr>
        <p:spPr>
          <a:xfrm>
            <a:off x="5302772" y="1088625"/>
            <a:ext cx="3726932" cy="32837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25CA21E-A6D2-9242-91B4-2943371EE558}"/>
              </a:ext>
            </a:extLst>
          </p:cNvPr>
          <p:cNvSpPr/>
          <p:nvPr/>
        </p:nvSpPr>
        <p:spPr>
          <a:xfrm>
            <a:off x="5572406" y="1163265"/>
            <a:ext cx="3153062" cy="40317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b="1" dirty="0">
                <a:solidFill>
                  <a:schemeClr val="tx1"/>
                </a:solidFill>
              </a:rPr>
              <a:t>Yearly Goals </a:t>
            </a:r>
          </a:p>
        </p:txBody>
      </p:sp>
      <p:sp>
        <p:nvSpPr>
          <p:cNvPr id="37" name="TextBox 36">
            <a:extLst>
              <a:ext uri="{FF2B5EF4-FFF2-40B4-BE49-F238E27FC236}">
                <a16:creationId xmlns:a16="http://schemas.microsoft.com/office/drawing/2014/main" id="{95DF134C-6876-714B-ABE0-836B47164A3D}"/>
              </a:ext>
            </a:extLst>
          </p:cNvPr>
          <p:cNvSpPr txBox="1"/>
          <p:nvPr/>
        </p:nvSpPr>
        <p:spPr>
          <a:xfrm>
            <a:off x="5898530" y="1726075"/>
            <a:ext cx="2920156" cy="2585323"/>
          </a:xfrm>
          <a:prstGeom prst="rect">
            <a:avLst/>
          </a:prstGeom>
          <a:noFill/>
        </p:spPr>
        <p:txBody>
          <a:bodyPr wrap="square" rtlCol="0">
            <a:spAutoFit/>
          </a:bodyPr>
          <a:lstStyle/>
          <a:p>
            <a:r>
              <a:rPr lang="en-US" b="1" dirty="0"/>
              <a:t>20 on-site </a:t>
            </a:r>
            <a:r>
              <a:rPr lang="en-US" dirty="0"/>
              <a:t>assessments (Including 2 wastewater treatment facility per year)</a:t>
            </a:r>
          </a:p>
          <a:p>
            <a:endParaRPr lang="en-US" dirty="0"/>
          </a:p>
          <a:p>
            <a:r>
              <a:rPr lang="en-US" dirty="0"/>
              <a:t>Recruit and train </a:t>
            </a:r>
            <a:r>
              <a:rPr lang="en-US" b="1" dirty="0"/>
              <a:t>10 students </a:t>
            </a:r>
            <a:r>
              <a:rPr lang="en-US" dirty="0"/>
              <a:t>into the program</a:t>
            </a:r>
          </a:p>
          <a:p>
            <a:r>
              <a:rPr lang="en-US" dirty="0"/>
              <a:t> </a:t>
            </a:r>
          </a:p>
          <a:p>
            <a:r>
              <a:rPr lang="en-US" b="1" dirty="0"/>
              <a:t>Education</a:t>
            </a:r>
            <a:r>
              <a:rPr lang="en-US" dirty="0"/>
              <a:t> for non-participating clients</a:t>
            </a:r>
          </a:p>
        </p:txBody>
      </p:sp>
      <p:sp>
        <p:nvSpPr>
          <p:cNvPr id="40" name="Rectangle 39">
            <a:extLst>
              <a:ext uri="{FF2B5EF4-FFF2-40B4-BE49-F238E27FC236}">
                <a16:creationId xmlns:a16="http://schemas.microsoft.com/office/drawing/2014/main" id="{64DBE8B5-1C5B-B044-8547-6EAB2988F13A}"/>
              </a:ext>
            </a:extLst>
          </p:cNvPr>
          <p:cNvSpPr/>
          <p:nvPr/>
        </p:nvSpPr>
        <p:spPr>
          <a:xfrm>
            <a:off x="5589990" y="1837587"/>
            <a:ext cx="230521" cy="230521"/>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812FE85-CBEB-AF4D-BCCC-2D209355E7DD}"/>
              </a:ext>
            </a:extLst>
          </p:cNvPr>
          <p:cNvSpPr/>
          <p:nvPr/>
        </p:nvSpPr>
        <p:spPr>
          <a:xfrm>
            <a:off x="5595302" y="2947976"/>
            <a:ext cx="230521" cy="230521"/>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A7266A7-811D-6641-9A2C-C98CF07DE12A}"/>
              </a:ext>
            </a:extLst>
          </p:cNvPr>
          <p:cNvSpPr/>
          <p:nvPr/>
        </p:nvSpPr>
        <p:spPr>
          <a:xfrm>
            <a:off x="5597172" y="3749128"/>
            <a:ext cx="230521" cy="230521"/>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9148EA2-1D7A-674C-A7C7-AD04C03C3E25}"/>
              </a:ext>
            </a:extLst>
          </p:cNvPr>
          <p:cNvSpPr/>
          <p:nvPr/>
        </p:nvSpPr>
        <p:spPr>
          <a:xfrm>
            <a:off x="164285" y="1093903"/>
            <a:ext cx="5103885" cy="440802"/>
          </a:xfrm>
          <a:prstGeom prst="rect">
            <a:avLst/>
          </a:prstGeom>
          <a:solidFill>
            <a:schemeClr val="tx2">
              <a:lumMod val="75000"/>
            </a:schemeClr>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dirty="0"/>
              <a:t>Late Spring ’22  </a:t>
            </a:r>
            <a:r>
              <a:rPr lang="en-US" sz="1600" dirty="0"/>
              <a:t>-  Start Assessments </a:t>
            </a:r>
            <a:endParaRPr lang="en-US" sz="1600" b="1" dirty="0"/>
          </a:p>
        </p:txBody>
      </p:sp>
    </p:spTree>
    <p:extLst>
      <p:ext uri="{BB962C8B-B14F-4D97-AF65-F5344CB8AC3E}">
        <p14:creationId xmlns:p14="http://schemas.microsoft.com/office/powerpoint/2010/main" val="1106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11000" b="-11000"/>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8AA3615-81BB-9C4E-B681-0DB8C9A36FEA}"/>
              </a:ext>
            </a:extLst>
          </p:cNvPr>
          <p:cNvSpPr/>
          <p:nvPr/>
        </p:nvSpPr>
        <p:spPr>
          <a:xfrm>
            <a:off x="1427867" y="567006"/>
            <a:ext cx="2502348" cy="60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Program Overview</a:t>
            </a:r>
          </a:p>
        </p:txBody>
      </p:sp>
      <p:sp>
        <p:nvSpPr>
          <p:cNvPr id="4" name="Rounded Rectangle 3">
            <a:extLst>
              <a:ext uri="{FF2B5EF4-FFF2-40B4-BE49-F238E27FC236}">
                <a16:creationId xmlns:a16="http://schemas.microsoft.com/office/drawing/2014/main" id="{96E400A1-5275-6C46-B261-E67DE76360E0}"/>
              </a:ext>
            </a:extLst>
          </p:cNvPr>
          <p:cNvSpPr/>
          <p:nvPr/>
        </p:nvSpPr>
        <p:spPr>
          <a:xfrm>
            <a:off x="2637542" y="1427919"/>
            <a:ext cx="2502348" cy="6066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Mission and Goals</a:t>
            </a:r>
          </a:p>
        </p:txBody>
      </p:sp>
      <p:sp>
        <p:nvSpPr>
          <p:cNvPr id="5" name="Rounded Rectangle 4">
            <a:extLst>
              <a:ext uri="{FF2B5EF4-FFF2-40B4-BE49-F238E27FC236}">
                <a16:creationId xmlns:a16="http://schemas.microsoft.com/office/drawing/2014/main" id="{B7651501-0971-2E44-9517-6309D7A23760}"/>
              </a:ext>
            </a:extLst>
          </p:cNvPr>
          <p:cNvSpPr/>
          <p:nvPr/>
        </p:nvSpPr>
        <p:spPr>
          <a:xfrm>
            <a:off x="3847217" y="2288832"/>
            <a:ext cx="2502348" cy="606670"/>
          </a:xfrm>
          <a:prstGeom prst="round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Team and Partners</a:t>
            </a:r>
          </a:p>
        </p:txBody>
      </p:sp>
      <p:sp>
        <p:nvSpPr>
          <p:cNvPr id="7" name="Rounded Rectangle 6">
            <a:extLst>
              <a:ext uri="{FF2B5EF4-FFF2-40B4-BE49-F238E27FC236}">
                <a16:creationId xmlns:a16="http://schemas.microsoft.com/office/drawing/2014/main" id="{697A4295-33A0-1F48-9612-877B5CA47610}"/>
              </a:ext>
            </a:extLst>
          </p:cNvPr>
          <p:cNvSpPr/>
          <p:nvPr/>
        </p:nvSpPr>
        <p:spPr>
          <a:xfrm>
            <a:off x="5056892" y="3149745"/>
            <a:ext cx="2502348" cy="60667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Involved</a:t>
            </a:r>
          </a:p>
        </p:txBody>
      </p:sp>
      <p:sp>
        <p:nvSpPr>
          <p:cNvPr id="8" name="Rounded Rectangle 7">
            <a:extLst>
              <a:ext uri="{FF2B5EF4-FFF2-40B4-BE49-F238E27FC236}">
                <a16:creationId xmlns:a16="http://schemas.microsoft.com/office/drawing/2014/main" id="{2508D8D6-FF42-A24A-8FE9-7F53511D96E9}"/>
              </a:ext>
            </a:extLst>
          </p:cNvPr>
          <p:cNvSpPr/>
          <p:nvPr/>
        </p:nvSpPr>
        <p:spPr>
          <a:xfrm>
            <a:off x="6266567" y="4010658"/>
            <a:ext cx="2502348" cy="60667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Our Process</a:t>
            </a:r>
          </a:p>
        </p:txBody>
      </p:sp>
      <p:sp>
        <p:nvSpPr>
          <p:cNvPr id="9" name="Bent Arrow 8">
            <a:extLst>
              <a:ext uri="{FF2B5EF4-FFF2-40B4-BE49-F238E27FC236}">
                <a16:creationId xmlns:a16="http://schemas.microsoft.com/office/drawing/2014/main" id="{F41F564D-157F-8548-8A5D-BAC9448ADB62}"/>
              </a:ext>
            </a:extLst>
          </p:cNvPr>
          <p:cNvSpPr/>
          <p:nvPr/>
        </p:nvSpPr>
        <p:spPr>
          <a:xfrm flipV="1">
            <a:off x="2104874" y="125280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0" name="Bent Arrow 9">
            <a:extLst>
              <a:ext uri="{FF2B5EF4-FFF2-40B4-BE49-F238E27FC236}">
                <a16:creationId xmlns:a16="http://schemas.microsoft.com/office/drawing/2014/main" id="{3D208BC9-FF83-F54A-B67E-05304CACA1C8}"/>
              </a:ext>
            </a:extLst>
          </p:cNvPr>
          <p:cNvSpPr/>
          <p:nvPr/>
        </p:nvSpPr>
        <p:spPr>
          <a:xfrm flipV="1">
            <a:off x="3294767" y="2143760"/>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1" name="Bent Arrow 10">
            <a:extLst>
              <a:ext uri="{FF2B5EF4-FFF2-40B4-BE49-F238E27FC236}">
                <a16:creationId xmlns:a16="http://schemas.microsoft.com/office/drawing/2014/main" id="{30F7F349-9489-8D42-A173-CD2630459B7A}"/>
              </a:ext>
            </a:extLst>
          </p:cNvPr>
          <p:cNvSpPr/>
          <p:nvPr/>
        </p:nvSpPr>
        <p:spPr>
          <a:xfrm flipV="1">
            <a:off x="4519829" y="3008337"/>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2" name="Bent Arrow 11">
            <a:extLst>
              <a:ext uri="{FF2B5EF4-FFF2-40B4-BE49-F238E27FC236}">
                <a16:creationId xmlns:a16="http://schemas.microsoft.com/office/drawing/2014/main" id="{EFE976A0-8126-B347-BE5E-28EE104696A6}"/>
              </a:ext>
            </a:extLst>
          </p:cNvPr>
          <p:cNvSpPr/>
          <p:nvPr/>
        </p:nvSpPr>
        <p:spPr>
          <a:xfrm flipV="1">
            <a:off x="5727306" y="3890498"/>
            <a:ext cx="465994" cy="557578"/>
          </a:xfrm>
          <a:prstGeom prst="bentArrow">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pic>
        <p:nvPicPr>
          <p:cNvPr id="13" name="Picture 12" descr="A picture containing text&#10;&#10;Description automatically generated">
            <a:extLst>
              <a:ext uri="{FF2B5EF4-FFF2-40B4-BE49-F238E27FC236}">
                <a16:creationId xmlns:a16="http://schemas.microsoft.com/office/drawing/2014/main" id="{E4239AB9-926A-4046-B78F-572A0C61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3921" r="1"/>
          <a:stretch/>
        </p:blipFill>
        <p:spPr>
          <a:xfrm>
            <a:off x="100765" y="2491930"/>
            <a:ext cx="2220059" cy="2528969"/>
          </a:xfrm>
          <a:prstGeom prst="rect">
            <a:avLst/>
          </a:prstGeom>
        </p:spPr>
      </p:pic>
    </p:spTree>
    <p:extLst>
      <p:ext uri="{BB962C8B-B14F-4D97-AF65-F5344CB8AC3E}">
        <p14:creationId xmlns:p14="http://schemas.microsoft.com/office/powerpoint/2010/main" val="27528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par>
                                <p:cTn id="8" presetID="9" presetClass="emph" presetSubtype="0" grpId="0" nodeType="withEffect">
                                  <p:stCondLst>
                                    <p:cond delay="0"/>
                                  </p:stCondLst>
                                  <p:childTnLst>
                                    <p:set>
                                      <p:cBhvr>
                                        <p:cTn id="9" dur="indefinite"/>
                                        <p:tgtEl>
                                          <p:spTgt spid="4"/>
                                        </p:tgtEl>
                                        <p:attrNameLst>
                                          <p:attrName>style.opacity</p:attrName>
                                        </p:attrNameLst>
                                      </p:cBhvr>
                                      <p:to>
                                        <p:strVal val="0.5"/>
                                      </p:to>
                                    </p:set>
                                    <p:animEffect filter="image" prLst="opacity: 0.5">
                                      <p:cBhvr rctx="IE">
                                        <p:cTn id="10" dur="indefinite"/>
                                        <p:tgtEl>
                                          <p:spTgt spid="4"/>
                                        </p:tgtEl>
                                      </p:cBhvr>
                                    </p:animEffect>
                                  </p:childTnLst>
                                </p:cTn>
                              </p:par>
                              <p:par>
                                <p:cTn id="11" presetID="9" presetClass="emph" presetSubtype="0" grpId="0" nodeType="withEffect">
                                  <p:stCondLst>
                                    <p:cond delay="0"/>
                                  </p:stCondLst>
                                  <p:childTnLst>
                                    <p:set>
                                      <p:cBhvr>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9" presetClass="emph" presetSubtype="0" grpId="0" nodeType="withEffect">
                                  <p:stCondLst>
                                    <p:cond delay="0"/>
                                  </p:stCondLst>
                                  <p:childTnLst>
                                    <p:set>
                                      <p:cBhvr>
                                        <p:cTn id="15" dur="indefinite"/>
                                        <p:tgtEl>
                                          <p:spTgt spid="8"/>
                                        </p:tgtEl>
                                        <p:attrNameLst>
                                          <p:attrName>style.opacity</p:attrName>
                                        </p:attrNameLst>
                                      </p:cBhvr>
                                      <p:to>
                                        <p:strVal val="0.5"/>
                                      </p:to>
                                    </p:set>
                                    <p:animEffect filter="image" prLst="opacity: 0.5">
                                      <p:cBhvr rctx="IE">
                                        <p:cTn id="1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5FFE55F6-1C73-0A4C-A73E-FB93FE7E4789}"/>
              </a:ext>
            </a:extLst>
          </p:cNvPr>
          <p:cNvGrpSpPr/>
          <p:nvPr/>
        </p:nvGrpSpPr>
        <p:grpSpPr>
          <a:xfrm>
            <a:off x="4638944" y="3513654"/>
            <a:ext cx="4351760" cy="704860"/>
            <a:chOff x="220239" y="1154838"/>
            <a:chExt cx="4351760" cy="863647"/>
          </a:xfrm>
        </p:grpSpPr>
        <p:sp>
          <p:nvSpPr>
            <p:cNvPr id="79" name="Rectangle 78">
              <a:extLst>
                <a:ext uri="{FF2B5EF4-FFF2-40B4-BE49-F238E27FC236}">
                  <a16:creationId xmlns:a16="http://schemas.microsoft.com/office/drawing/2014/main" id="{8873E9AA-EF10-154D-A308-FD228AAF6413}"/>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E073DF6F-9C57-DE4D-A2F2-52E68D0F99C5}"/>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D1E9A5FC-A111-AD4D-BEAE-14CEE08986CC}"/>
              </a:ext>
            </a:extLst>
          </p:cNvPr>
          <p:cNvGrpSpPr/>
          <p:nvPr/>
        </p:nvGrpSpPr>
        <p:grpSpPr>
          <a:xfrm>
            <a:off x="4612543" y="2771208"/>
            <a:ext cx="4351760" cy="704860"/>
            <a:chOff x="220239" y="1154838"/>
            <a:chExt cx="4351760" cy="863647"/>
          </a:xfrm>
        </p:grpSpPr>
        <p:sp>
          <p:nvSpPr>
            <p:cNvPr id="76" name="Rectangle 75">
              <a:extLst>
                <a:ext uri="{FF2B5EF4-FFF2-40B4-BE49-F238E27FC236}">
                  <a16:creationId xmlns:a16="http://schemas.microsoft.com/office/drawing/2014/main" id="{BCC44190-4EB9-9A44-8E8C-0F774E006314}"/>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195A802-1317-0344-9AC7-326E3E089778}"/>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BB7828C8-6A37-DA43-98A6-E8D95A15F672}"/>
              </a:ext>
            </a:extLst>
          </p:cNvPr>
          <p:cNvGrpSpPr/>
          <p:nvPr/>
        </p:nvGrpSpPr>
        <p:grpSpPr>
          <a:xfrm>
            <a:off x="4612543" y="2015129"/>
            <a:ext cx="4351760" cy="704860"/>
            <a:chOff x="220239" y="1154838"/>
            <a:chExt cx="4351760" cy="863647"/>
          </a:xfrm>
        </p:grpSpPr>
        <p:sp>
          <p:nvSpPr>
            <p:cNvPr id="73" name="Rectangle 72">
              <a:extLst>
                <a:ext uri="{FF2B5EF4-FFF2-40B4-BE49-F238E27FC236}">
                  <a16:creationId xmlns:a16="http://schemas.microsoft.com/office/drawing/2014/main" id="{190AF4E6-9AA4-CB4F-B944-3E6A883166FD}"/>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0D95C99-8647-E74F-B749-F861D0EBA08C}"/>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1F17BC32-72C2-6E40-9406-A3085B38F237}"/>
              </a:ext>
            </a:extLst>
          </p:cNvPr>
          <p:cNvGrpSpPr/>
          <p:nvPr/>
        </p:nvGrpSpPr>
        <p:grpSpPr>
          <a:xfrm>
            <a:off x="6139765" y="967431"/>
            <a:ext cx="3003743" cy="897200"/>
            <a:chOff x="220239" y="1154838"/>
            <a:chExt cx="4351760" cy="863647"/>
          </a:xfrm>
        </p:grpSpPr>
        <p:sp>
          <p:nvSpPr>
            <p:cNvPr id="70" name="Rectangle 69">
              <a:extLst>
                <a:ext uri="{FF2B5EF4-FFF2-40B4-BE49-F238E27FC236}">
                  <a16:creationId xmlns:a16="http://schemas.microsoft.com/office/drawing/2014/main" id="{A87FDC04-24DB-BB43-8373-1A640FEDB10D}"/>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0081024-D8CA-D948-A2BA-419E79A607BC}"/>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5012D38-93BE-4E43-B5C5-CE1DBF9E9028}"/>
              </a:ext>
            </a:extLst>
          </p:cNvPr>
          <p:cNvGrpSpPr/>
          <p:nvPr/>
        </p:nvGrpSpPr>
        <p:grpSpPr>
          <a:xfrm>
            <a:off x="7129" y="996855"/>
            <a:ext cx="3004075" cy="860101"/>
            <a:chOff x="220239" y="1154838"/>
            <a:chExt cx="4351760" cy="863647"/>
          </a:xfrm>
        </p:grpSpPr>
        <p:sp>
          <p:nvSpPr>
            <p:cNvPr id="4" name="Rectangle 3">
              <a:extLst>
                <a:ext uri="{FF2B5EF4-FFF2-40B4-BE49-F238E27FC236}">
                  <a16:creationId xmlns:a16="http://schemas.microsoft.com/office/drawing/2014/main" id="{A9B7FCEE-C253-7043-9D10-923D7404FD06}"/>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A509548-4596-B64E-A423-2DCE1B39B4DF}"/>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19AD196-78E6-EA4A-8336-B2D2A780C72B}"/>
              </a:ext>
            </a:extLst>
          </p:cNvPr>
          <p:cNvSpPr>
            <a:spLocks noGrp="1"/>
          </p:cNvSpPr>
          <p:nvPr>
            <p:ph type="title"/>
          </p:nvPr>
        </p:nvSpPr>
        <p:spPr/>
        <p:txBody>
          <a:bodyPr>
            <a:normAutofit fontScale="90000"/>
          </a:bodyPr>
          <a:lstStyle/>
          <a:p>
            <a:r>
              <a:rPr lang="en-US" dirty="0"/>
              <a:t>Meet Our Team of Experts </a:t>
            </a:r>
          </a:p>
        </p:txBody>
      </p:sp>
      <p:pic>
        <p:nvPicPr>
          <p:cNvPr id="8" name="Picture 7" descr="A person wearing a suit and tie&#10;&#10;Description automatically generated">
            <a:extLst>
              <a:ext uri="{FF2B5EF4-FFF2-40B4-BE49-F238E27FC236}">
                <a16:creationId xmlns:a16="http://schemas.microsoft.com/office/drawing/2014/main" id="{5F8CFE71-AB41-4DC3-B9AB-57F383A6976C}"/>
              </a:ext>
            </a:extLst>
          </p:cNvPr>
          <p:cNvPicPr>
            <a:picLocks noChangeAspect="1"/>
          </p:cNvPicPr>
          <p:nvPr/>
        </p:nvPicPr>
        <p:blipFill>
          <a:blip r:embed="rId3"/>
          <a:stretch>
            <a:fillRect/>
          </a:stretch>
        </p:blipFill>
        <p:spPr>
          <a:xfrm>
            <a:off x="135976" y="1090553"/>
            <a:ext cx="520971" cy="635865"/>
          </a:xfrm>
          <a:prstGeom prst="ellipse">
            <a:avLst/>
          </a:prstGeom>
        </p:spPr>
      </p:pic>
      <p:pic>
        <p:nvPicPr>
          <p:cNvPr id="22" name="Picture 21" descr="A person with a beard&#10;&#10;Description automatically generated with medium confidence">
            <a:extLst>
              <a:ext uri="{FF2B5EF4-FFF2-40B4-BE49-F238E27FC236}">
                <a16:creationId xmlns:a16="http://schemas.microsoft.com/office/drawing/2014/main" id="{C040DFEB-2031-42F9-B1A9-D81B38D174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30963" y="2805627"/>
            <a:ext cx="590440" cy="650653"/>
          </a:xfrm>
          <a:prstGeom prst="ellipse">
            <a:avLst/>
          </a:prstGeom>
        </p:spPr>
      </p:pic>
      <p:pic>
        <p:nvPicPr>
          <p:cNvPr id="20" name="Picture 19" descr="A person smiling for the camera&#10;&#10;Description automatically generated with low confidence">
            <a:extLst>
              <a:ext uri="{FF2B5EF4-FFF2-40B4-BE49-F238E27FC236}">
                <a16:creationId xmlns:a16="http://schemas.microsoft.com/office/drawing/2014/main" id="{8D5B144B-0A2D-40F1-9509-12BB79517A16}"/>
              </a:ext>
            </a:extLst>
          </p:cNvPr>
          <p:cNvPicPr>
            <a:picLocks noChangeAspect="1"/>
          </p:cNvPicPr>
          <p:nvPr/>
        </p:nvPicPr>
        <p:blipFill>
          <a:blip r:embed="rId5"/>
          <a:stretch>
            <a:fillRect/>
          </a:stretch>
        </p:blipFill>
        <p:spPr>
          <a:xfrm>
            <a:off x="4742625" y="2017644"/>
            <a:ext cx="599113" cy="683047"/>
          </a:xfrm>
          <a:prstGeom prst="ellipse">
            <a:avLst/>
          </a:prstGeom>
        </p:spPr>
      </p:pic>
      <p:pic>
        <p:nvPicPr>
          <p:cNvPr id="24" name="Picture 23" descr="A person wearing glasses&#10;&#10;Description automatically generated with medium confidence">
            <a:extLst>
              <a:ext uri="{FF2B5EF4-FFF2-40B4-BE49-F238E27FC236}">
                <a16:creationId xmlns:a16="http://schemas.microsoft.com/office/drawing/2014/main" id="{1EA7D5A9-F011-4F00-B63D-FAC26AE1D32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15653" y="3530110"/>
            <a:ext cx="575276" cy="654429"/>
          </a:xfrm>
          <a:prstGeom prst="ellipse">
            <a:avLst/>
          </a:prstGeom>
        </p:spPr>
      </p:pic>
      <p:sp>
        <p:nvSpPr>
          <p:cNvPr id="7" name="TextBox 6">
            <a:extLst>
              <a:ext uri="{FF2B5EF4-FFF2-40B4-BE49-F238E27FC236}">
                <a16:creationId xmlns:a16="http://schemas.microsoft.com/office/drawing/2014/main" id="{E61CF4B9-380B-5C4F-BE93-79E5685EFFAD}"/>
              </a:ext>
            </a:extLst>
          </p:cNvPr>
          <p:cNvSpPr txBox="1"/>
          <p:nvPr/>
        </p:nvSpPr>
        <p:spPr>
          <a:xfrm>
            <a:off x="693844" y="1025960"/>
            <a:ext cx="2360714" cy="830997"/>
          </a:xfrm>
          <a:prstGeom prst="rect">
            <a:avLst/>
          </a:prstGeom>
          <a:noFill/>
        </p:spPr>
        <p:txBody>
          <a:bodyPr wrap="square" rtlCol="0">
            <a:spAutoFit/>
          </a:bodyPr>
          <a:lstStyle/>
          <a:p>
            <a:r>
              <a:rPr lang="en-US" sz="1200" b="1" dirty="0">
                <a:solidFill>
                  <a:srgbClr val="0F1938"/>
                </a:solidFill>
              </a:rPr>
              <a:t>Director at UCONN (Main Center) </a:t>
            </a:r>
            <a:r>
              <a:rPr lang="en-US" sz="1200" dirty="0">
                <a:solidFill>
                  <a:srgbClr val="0F1938"/>
                </a:solidFill>
              </a:rPr>
              <a:t> </a:t>
            </a:r>
          </a:p>
          <a:p>
            <a:r>
              <a:rPr lang="en-US" sz="1200" dirty="0"/>
              <a:t>Liang Zhang, PhD, Assoc. Professor</a:t>
            </a:r>
          </a:p>
          <a:p>
            <a:r>
              <a:rPr lang="en-US" sz="1200" dirty="0"/>
              <a:t>Elec. and Comp. Engr. </a:t>
            </a:r>
          </a:p>
          <a:p>
            <a:r>
              <a:rPr lang="en-US" sz="1200" dirty="0">
                <a:hlinkClick r:id="rId7"/>
              </a:rPr>
              <a:t>liang.zhang@uconn.edu</a:t>
            </a:r>
            <a:r>
              <a:rPr lang="en-US" sz="1200" dirty="0"/>
              <a:t> </a:t>
            </a:r>
          </a:p>
        </p:txBody>
      </p:sp>
      <p:grpSp>
        <p:nvGrpSpPr>
          <p:cNvPr id="42" name="Group 41">
            <a:extLst>
              <a:ext uri="{FF2B5EF4-FFF2-40B4-BE49-F238E27FC236}">
                <a16:creationId xmlns:a16="http://schemas.microsoft.com/office/drawing/2014/main" id="{2E16884F-6331-F048-8A87-971FDFF70187}"/>
              </a:ext>
            </a:extLst>
          </p:cNvPr>
          <p:cNvGrpSpPr/>
          <p:nvPr/>
        </p:nvGrpSpPr>
        <p:grpSpPr>
          <a:xfrm>
            <a:off x="3036970" y="1004530"/>
            <a:ext cx="3079012" cy="860101"/>
            <a:chOff x="220239" y="1154838"/>
            <a:chExt cx="4351760" cy="863647"/>
          </a:xfrm>
        </p:grpSpPr>
        <p:sp>
          <p:nvSpPr>
            <p:cNvPr id="43" name="Rectangle 42">
              <a:extLst>
                <a:ext uri="{FF2B5EF4-FFF2-40B4-BE49-F238E27FC236}">
                  <a16:creationId xmlns:a16="http://schemas.microsoft.com/office/drawing/2014/main" id="{23362BBF-1390-E24B-9B77-44A55F7A4E94}"/>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A23FCA-9EAF-FA44-A7D3-04AF887907EC}"/>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123B015-1A28-354D-ACA7-C4C6B6E64507}"/>
              </a:ext>
            </a:extLst>
          </p:cNvPr>
          <p:cNvGrpSpPr/>
          <p:nvPr/>
        </p:nvGrpSpPr>
        <p:grpSpPr>
          <a:xfrm>
            <a:off x="135976" y="2022986"/>
            <a:ext cx="4351760" cy="704860"/>
            <a:chOff x="220239" y="1154838"/>
            <a:chExt cx="4351760" cy="863647"/>
          </a:xfrm>
        </p:grpSpPr>
        <p:sp>
          <p:nvSpPr>
            <p:cNvPr id="46" name="Rectangle 45">
              <a:extLst>
                <a:ext uri="{FF2B5EF4-FFF2-40B4-BE49-F238E27FC236}">
                  <a16:creationId xmlns:a16="http://schemas.microsoft.com/office/drawing/2014/main" id="{07B4EDC2-472A-BA48-B967-BBF8BFEA2017}"/>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060AAFC-1715-0E44-8C8A-68BC35A934B3}"/>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17E7FE3E-B5AE-AE43-8B0C-767AA8216D17}"/>
              </a:ext>
            </a:extLst>
          </p:cNvPr>
          <p:cNvGrpSpPr/>
          <p:nvPr/>
        </p:nvGrpSpPr>
        <p:grpSpPr>
          <a:xfrm>
            <a:off x="135976" y="2797888"/>
            <a:ext cx="4351760" cy="704860"/>
            <a:chOff x="220239" y="1154838"/>
            <a:chExt cx="4351760" cy="863647"/>
          </a:xfrm>
        </p:grpSpPr>
        <p:sp>
          <p:nvSpPr>
            <p:cNvPr id="49" name="Rectangle 48">
              <a:extLst>
                <a:ext uri="{FF2B5EF4-FFF2-40B4-BE49-F238E27FC236}">
                  <a16:creationId xmlns:a16="http://schemas.microsoft.com/office/drawing/2014/main" id="{A421FC2F-A4A1-3345-A274-5E12EBD2EDAF}"/>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AAB0370-AB4C-494B-BB55-986289E49FFE}"/>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85DD7F46-BA67-2744-9801-C06DCF18709F}"/>
              </a:ext>
            </a:extLst>
          </p:cNvPr>
          <p:cNvGrpSpPr/>
          <p:nvPr/>
        </p:nvGrpSpPr>
        <p:grpSpPr>
          <a:xfrm>
            <a:off x="135976" y="3556591"/>
            <a:ext cx="4351760" cy="704860"/>
            <a:chOff x="220239" y="1154838"/>
            <a:chExt cx="4351760" cy="863647"/>
          </a:xfrm>
        </p:grpSpPr>
        <p:sp>
          <p:nvSpPr>
            <p:cNvPr id="52" name="Rectangle 51">
              <a:extLst>
                <a:ext uri="{FF2B5EF4-FFF2-40B4-BE49-F238E27FC236}">
                  <a16:creationId xmlns:a16="http://schemas.microsoft.com/office/drawing/2014/main" id="{48DC2314-E75C-FA44-BCC3-2C933DAAD848}"/>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53DB702-24A2-2B46-B8A8-EA52E9E49B30}"/>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9EEF3189-22C6-E946-B440-075B28B2EC96}"/>
              </a:ext>
            </a:extLst>
          </p:cNvPr>
          <p:cNvSpPr txBox="1"/>
          <p:nvPr/>
        </p:nvSpPr>
        <p:spPr>
          <a:xfrm>
            <a:off x="3762977" y="1018168"/>
            <a:ext cx="2720064" cy="830997"/>
          </a:xfrm>
          <a:prstGeom prst="rect">
            <a:avLst/>
          </a:prstGeom>
          <a:noFill/>
        </p:spPr>
        <p:txBody>
          <a:bodyPr wrap="square" rtlCol="0">
            <a:spAutoFit/>
          </a:bodyPr>
          <a:lstStyle/>
          <a:p>
            <a:r>
              <a:rPr lang="en-US" sz="1200" b="1" dirty="0"/>
              <a:t>Director of Operations</a:t>
            </a:r>
          </a:p>
          <a:p>
            <a:r>
              <a:rPr lang="en-US" sz="1200" dirty="0"/>
              <a:t>Amy Thompson, Assoc. Prof.-in-Res.</a:t>
            </a:r>
          </a:p>
          <a:p>
            <a:r>
              <a:rPr lang="en-US" sz="1200" dirty="0"/>
              <a:t>Systems Engineering</a:t>
            </a:r>
          </a:p>
          <a:p>
            <a:r>
              <a:rPr lang="en-US" sz="1200" dirty="0">
                <a:hlinkClick r:id="rId8"/>
              </a:rPr>
              <a:t>amy.2.thompson@uconn.edu</a:t>
            </a:r>
            <a:r>
              <a:rPr lang="en-US" sz="1200" dirty="0"/>
              <a:t> </a:t>
            </a:r>
          </a:p>
        </p:txBody>
      </p:sp>
      <p:pic>
        <p:nvPicPr>
          <p:cNvPr id="12" name="Picture 11" descr="A person smiling for the camera&#10;&#10;Description automatically generated with medium confidence">
            <a:extLst>
              <a:ext uri="{FF2B5EF4-FFF2-40B4-BE49-F238E27FC236}">
                <a16:creationId xmlns:a16="http://schemas.microsoft.com/office/drawing/2014/main" id="{4FB165F3-5EC9-4F91-9814-86760285C659}"/>
              </a:ext>
            </a:extLst>
          </p:cNvPr>
          <p:cNvPicPr>
            <a:picLocks noChangeAspect="1"/>
          </p:cNvPicPr>
          <p:nvPr/>
        </p:nvPicPr>
        <p:blipFill>
          <a:blip r:embed="rId9"/>
          <a:stretch>
            <a:fillRect/>
          </a:stretch>
        </p:blipFill>
        <p:spPr>
          <a:xfrm>
            <a:off x="3170467" y="1146237"/>
            <a:ext cx="567667" cy="590442"/>
          </a:xfrm>
          <a:prstGeom prst="ellipse">
            <a:avLst/>
          </a:prstGeom>
        </p:spPr>
      </p:pic>
      <p:sp>
        <p:nvSpPr>
          <p:cNvPr id="55" name="TextBox 54">
            <a:extLst>
              <a:ext uri="{FF2B5EF4-FFF2-40B4-BE49-F238E27FC236}">
                <a16:creationId xmlns:a16="http://schemas.microsoft.com/office/drawing/2014/main" id="{CE4E21E4-9673-5F4D-969E-D54CD297D8A2}"/>
              </a:ext>
            </a:extLst>
          </p:cNvPr>
          <p:cNvSpPr txBox="1"/>
          <p:nvPr/>
        </p:nvSpPr>
        <p:spPr>
          <a:xfrm>
            <a:off x="800518" y="2072344"/>
            <a:ext cx="3628148" cy="646331"/>
          </a:xfrm>
          <a:prstGeom prst="rect">
            <a:avLst/>
          </a:prstGeom>
          <a:noFill/>
        </p:spPr>
        <p:txBody>
          <a:bodyPr wrap="square" rtlCol="0">
            <a:spAutoFit/>
          </a:bodyPr>
          <a:lstStyle/>
          <a:p>
            <a:r>
              <a:rPr lang="en-US" sz="1200" b="1" dirty="0"/>
              <a:t>Affiliated Faculty Member</a:t>
            </a:r>
          </a:p>
          <a:p>
            <a:r>
              <a:rPr lang="en-US" sz="1200" dirty="0" err="1"/>
              <a:t>Ugur</a:t>
            </a:r>
            <a:r>
              <a:rPr lang="en-US" sz="1200" dirty="0"/>
              <a:t> </a:t>
            </a:r>
            <a:r>
              <a:rPr lang="en-US" sz="1200" dirty="0" err="1"/>
              <a:t>Pasaogullari</a:t>
            </a:r>
            <a:r>
              <a:rPr lang="en-US" sz="1200" dirty="0"/>
              <a:t>, PhD, Professor</a:t>
            </a:r>
          </a:p>
          <a:p>
            <a:r>
              <a:rPr lang="en-US" sz="1200" dirty="0"/>
              <a:t>Mech. Engineering, </a:t>
            </a:r>
            <a:r>
              <a:rPr lang="en-US" sz="1200" dirty="0">
                <a:hlinkClick r:id="rId10"/>
              </a:rPr>
              <a:t>ugur.pasaogullari@uconn.edu</a:t>
            </a:r>
            <a:endParaRPr lang="en-US" sz="900" dirty="0"/>
          </a:p>
        </p:txBody>
      </p:sp>
      <p:pic>
        <p:nvPicPr>
          <p:cNvPr id="14" name="Picture 13" descr="A person wearing glasses and a suit&#10;&#10;Description automatically generated with medium confidence">
            <a:extLst>
              <a:ext uri="{FF2B5EF4-FFF2-40B4-BE49-F238E27FC236}">
                <a16:creationId xmlns:a16="http://schemas.microsoft.com/office/drawing/2014/main" id="{30D2B6CF-BEA8-4F28-80EE-276F92FB536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38009" y="2058600"/>
            <a:ext cx="535971" cy="630510"/>
          </a:xfrm>
          <a:prstGeom prst="ellipse">
            <a:avLst/>
          </a:prstGeom>
        </p:spPr>
      </p:pic>
      <p:sp>
        <p:nvSpPr>
          <p:cNvPr id="56" name="TextBox 55">
            <a:extLst>
              <a:ext uri="{FF2B5EF4-FFF2-40B4-BE49-F238E27FC236}">
                <a16:creationId xmlns:a16="http://schemas.microsoft.com/office/drawing/2014/main" id="{37212B77-7779-2A4C-B459-00360AE91852}"/>
              </a:ext>
            </a:extLst>
          </p:cNvPr>
          <p:cNvSpPr txBox="1"/>
          <p:nvPr/>
        </p:nvSpPr>
        <p:spPr>
          <a:xfrm>
            <a:off x="800518" y="2812869"/>
            <a:ext cx="3628148" cy="646331"/>
          </a:xfrm>
          <a:prstGeom prst="rect">
            <a:avLst/>
          </a:prstGeom>
          <a:noFill/>
        </p:spPr>
        <p:txBody>
          <a:bodyPr wrap="square" rtlCol="0">
            <a:spAutoFit/>
          </a:bodyPr>
          <a:lstStyle/>
          <a:p>
            <a:r>
              <a:rPr lang="en-US" sz="1200" b="1" dirty="0"/>
              <a:t>Affiliated Faculty Member</a:t>
            </a:r>
          </a:p>
          <a:p>
            <a:r>
              <a:rPr lang="en-US" sz="1200" dirty="0" err="1"/>
              <a:t>Baikun</a:t>
            </a:r>
            <a:r>
              <a:rPr lang="en-US" sz="1200" dirty="0"/>
              <a:t>, Li, PhD, Professor</a:t>
            </a:r>
          </a:p>
          <a:p>
            <a:r>
              <a:rPr lang="en-US" sz="1200" dirty="0"/>
              <a:t>Civil and Environmental Engr., </a:t>
            </a:r>
            <a:r>
              <a:rPr lang="en-US" sz="1200" u="sng" dirty="0" err="1">
                <a:solidFill>
                  <a:srgbClr val="0000FF"/>
                </a:solidFill>
              </a:rPr>
              <a:t>baikun.li@uconn.edu</a:t>
            </a:r>
            <a:endParaRPr lang="en-US" sz="1200" u="sng" dirty="0">
              <a:solidFill>
                <a:srgbClr val="0000FF"/>
              </a:solidFill>
            </a:endParaRPr>
          </a:p>
        </p:txBody>
      </p:sp>
      <p:sp>
        <p:nvSpPr>
          <p:cNvPr id="57" name="TextBox 56">
            <a:extLst>
              <a:ext uri="{FF2B5EF4-FFF2-40B4-BE49-F238E27FC236}">
                <a16:creationId xmlns:a16="http://schemas.microsoft.com/office/drawing/2014/main" id="{62C74B76-2867-D547-8C2D-811D3C267138}"/>
              </a:ext>
            </a:extLst>
          </p:cNvPr>
          <p:cNvSpPr txBox="1"/>
          <p:nvPr/>
        </p:nvSpPr>
        <p:spPr>
          <a:xfrm>
            <a:off x="800518" y="3570187"/>
            <a:ext cx="3628148" cy="646331"/>
          </a:xfrm>
          <a:prstGeom prst="rect">
            <a:avLst/>
          </a:prstGeom>
          <a:noFill/>
        </p:spPr>
        <p:txBody>
          <a:bodyPr wrap="square" rtlCol="0">
            <a:spAutoFit/>
          </a:bodyPr>
          <a:lstStyle/>
          <a:p>
            <a:r>
              <a:rPr lang="en-US" sz="1200" b="1" dirty="0"/>
              <a:t>Affiliated Faculty Member</a:t>
            </a:r>
          </a:p>
          <a:p>
            <a:r>
              <a:rPr lang="en-US" sz="1200" dirty="0"/>
              <a:t>Haitham </a:t>
            </a:r>
            <a:r>
              <a:rPr lang="en-US" sz="1200" dirty="0" err="1"/>
              <a:t>Ghalwash</a:t>
            </a:r>
            <a:r>
              <a:rPr lang="en-US" sz="1200" dirty="0"/>
              <a:t>, PhD, Assistant Prof.-in-Residence</a:t>
            </a:r>
          </a:p>
          <a:p>
            <a:r>
              <a:rPr lang="en-US" sz="1200" dirty="0"/>
              <a:t>Comp. Science and Engr., </a:t>
            </a:r>
            <a:r>
              <a:rPr lang="en-US" sz="1200" u="sng" dirty="0" err="1">
                <a:solidFill>
                  <a:srgbClr val="0000FF"/>
                </a:solidFill>
              </a:rPr>
              <a:t>haitham@uconn.edu</a:t>
            </a:r>
            <a:endParaRPr lang="en-US" sz="1200" u="sng" dirty="0">
              <a:solidFill>
                <a:srgbClr val="0000FF"/>
              </a:solidFill>
            </a:endParaRPr>
          </a:p>
        </p:txBody>
      </p:sp>
      <p:pic>
        <p:nvPicPr>
          <p:cNvPr id="16" name="Picture 15" descr="A picture containing person, indoor, suit&#10;&#10;Description automatically generated">
            <a:extLst>
              <a:ext uri="{FF2B5EF4-FFF2-40B4-BE49-F238E27FC236}">
                <a16:creationId xmlns:a16="http://schemas.microsoft.com/office/drawing/2014/main" id="{B645B943-794D-4FC5-BED0-530569BB915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22162" y="2854159"/>
            <a:ext cx="590442" cy="590442"/>
          </a:xfrm>
          <a:prstGeom prst="ellipse">
            <a:avLst/>
          </a:prstGeom>
        </p:spPr>
      </p:pic>
      <p:pic>
        <p:nvPicPr>
          <p:cNvPr id="18" name="Picture 17" descr="A person wearing glasses&#10;&#10;Description automatically generated with low confidence">
            <a:extLst>
              <a:ext uri="{FF2B5EF4-FFF2-40B4-BE49-F238E27FC236}">
                <a16:creationId xmlns:a16="http://schemas.microsoft.com/office/drawing/2014/main" id="{00862CEC-E275-4024-BC0C-EF53699440F1}"/>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238009" y="3568025"/>
            <a:ext cx="597898" cy="650653"/>
          </a:xfrm>
          <a:prstGeom prst="ellipse">
            <a:avLst/>
          </a:prstGeom>
        </p:spPr>
      </p:pic>
      <p:sp>
        <p:nvSpPr>
          <p:cNvPr id="64" name="TextBox 63">
            <a:extLst>
              <a:ext uri="{FF2B5EF4-FFF2-40B4-BE49-F238E27FC236}">
                <a16:creationId xmlns:a16="http://schemas.microsoft.com/office/drawing/2014/main" id="{DF42F9EB-C920-8B43-8480-F80C7DCBD16A}"/>
              </a:ext>
            </a:extLst>
          </p:cNvPr>
          <p:cNvSpPr txBox="1"/>
          <p:nvPr/>
        </p:nvSpPr>
        <p:spPr>
          <a:xfrm>
            <a:off x="6844801" y="1005006"/>
            <a:ext cx="2298707" cy="830997"/>
          </a:xfrm>
          <a:prstGeom prst="rect">
            <a:avLst/>
          </a:prstGeom>
          <a:noFill/>
        </p:spPr>
        <p:txBody>
          <a:bodyPr wrap="square" rtlCol="0">
            <a:spAutoFit/>
          </a:bodyPr>
          <a:lstStyle/>
          <a:p>
            <a:r>
              <a:rPr lang="en-US" sz="1200" b="1" dirty="0"/>
              <a:t>Director at UNH (Satellite Center) </a:t>
            </a:r>
          </a:p>
          <a:p>
            <a:r>
              <a:rPr lang="en-US" sz="1200" dirty="0"/>
              <a:t>Ravi </a:t>
            </a:r>
            <a:r>
              <a:rPr lang="en-US" sz="1200" dirty="0" err="1"/>
              <a:t>Gorthala</a:t>
            </a:r>
            <a:r>
              <a:rPr lang="en-US" sz="1200" dirty="0"/>
              <a:t>, PhD, </a:t>
            </a:r>
          </a:p>
          <a:p>
            <a:r>
              <a:rPr lang="en-US" sz="1200" dirty="0"/>
              <a:t>Mech. Engr</a:t>
            </a:r>
          </a:p>
          <a:p>
            <a:r>
              <a:rPr lang="en-US" sz="1200" u="sng" dirty="0" err="1">
                <a:solidFill>
                  <a:srgbClr val="0000FF"/>
                </a:solidFill>
              </a:rPr>
              <a:t>RGorthala@newhaven.edu</a:t>
            </a:r>
            <a:endParaRPr lang="en-US" sz="1200" dirty="0"/>
          </a:p>
        </p:txBody>
      </p:sp>
      <p:sp>
        <p:nvSpPr>
          <p:cNvPr id="65" name="TextBox 64">
            <a:extLst>
              <a:ext uri="{FF2B5EF4-FFF2-40B4-BE49-F238E27FC236}">
                <a16:creationId xmlns:a16="http://schemas.microsoft.com/office/drawing/2014/main" id="{FAE547D1-0043-1644-B0D9-DA63858577F8}"/>
              </a:ext>
            </a:extLst>
          </p:cNvPr>
          <p:cNvSpPr txBox="1"/>
          <p:nvPr/>
        </p:nvSpPr>
        <p:spPr>
          <a:xfrm>
            <a:off x="5322991" y="2057015"/>
            <a:ext cx="3628148" cy="646331"/>
          </a:xfrm>
          <a:prstGeom prst="rect">
            <a:avLst/>
          </a:prstGeom>
          <a:noFill/>
        </p:spPr>
        <p:txBody>
          <a:bodyPr wrap="square" rtlCol="0">
            <a:spAutoFit/>
          </a:bodyPr>
          <a:lstStyle/>
          <a:p>
            <a:pPr lvl="0">
              <a:defRPr/>
            </a:pPr>
            <a:r>
              <a:rPr lang="en-US" sz="1200" b="1" dirty="0">
                <a:solidFill>
                  <a:prstClr val="black"/>
                </a:solidFill>
              </a:rPr>
              <a:t>Affiliated Faculty Member</a:t>
            </a:r>
          </a:p>
          <a:p>
            <a:pPr lvl="0">
              <a:defRPr/>
            </a:pPr>
            <a:r>
              <a:rPr lang="en-US" altLang="zh-CN" sz="1200" dirty="0" err="1">
                <a:solidFill>
                  <a:prstClr val="black"/>
                </a:solidFill>
              </a:rPr>
              <a:t>Nadiye</a:t>
            </a:r>
            <a:r>
              <a:rPr lang="en-US" altLang="zh-CN" sz="1200" dirty="0">
                <a:solidFill>
                  <a:prstClr val="black"/>
                </a:solidFill>
              </a:rPr>
              <a:t> </a:t>
            </a:r>
            <a:r>
              <a:rPr lang="en-US" altLang="zh-CN" sz="1200" dirty="0" err="1">
                <a:solidFill>
                  <a:prstClr val="black"/>
                </a:solidFill>
              </a:rPr>
              <a:t>Erdil</a:t>
            </a:r>
            <a:r>
              <a:rPr lang="en-US" sz="1200" dirty="0">
                <a:solidFill>
                  <a:prstClr val="black"/>
                </a:solidFill>
              </a:rPr>
              <a:t>, PhD, Associate Professor</a:t>
            </a:r>
          </a:p>
          <a:p>
            <a:pPr lvl="0">
              <a:defRPr/>
            </a:pPr>
            <a:r>
              <a:rPr lang="en-US" sz="1200" dirty="0">
                <a:solidFill>
                  <a:prstClr val="black"/>
                </a:solidFill>
              </a:rPr>
              <a:t>Ind. Engr., </a:t>
            </a:r>
            <a:r>
              <a:rPr lang="en-US" sz="1200" u="sng" dirty="0" err="1">
                <a:solidFill>
                  <a:srgbClr val="0000FF"/>
                </a:solidFill>
              </a:rPr>
              <a:t>NErdil@newhaven.edu</a:t>
            </a:r>
            <a:endParaRPr lang="en-US" sz="900" u="sng" dirty="0">
              <a:solidFill>
                <a:srgbClr val="0000FF"/>
              </a:solidFill>
            </a:endParaRPr>
          </a:p>
        </p:txBody>
      </p:sp>
      <p:sp>
        <p:nvSpPr>
          <p:cNvPr id="66" name="TextBox 65">
            <a:extLst>
              <a:ext uri="{FF2B5EF4-FFF2-40B4-BE49-F238E27FC236}">
                <a16:creationId xmlns:a16="http://schemas.microsoft.com/office/drawing/2014/main" id="{AFFCC51A-5D50-B04A-B442-64FC1631D8F4}"/>
              </a:ext>
            </a:extLst>
          </p:cNvPr>
          <p:cNvSpPr txBox="1"/>
          <p:nvPr/>
        </p:nvSpPr>
        <p:spPr>
          <a:xfrm>
            <a:off x="5292272" y="2812206"/>
            <a:ext cx="3628148" cy="830997"/>
          </a:xfrm>
          <a:prstGeom prst="rect">
            <a:avLst/>
          </a:prstGeom>
          <a:noFill/>
        </p:spPr>
        <p:txBody>
          <a:bodyPr wrap="square" rtlCol="0">
            <a:spAutoFit/>
          </a:bodyPr>
          <a:lstStyle/>
          <a:p>
            <a:pPr lvl="0">
              <a:defRPr/>
            </a:pPr>
            <a:r>
              <a:rPr lang="en-US" sz="1200" b="1" dirty="0">
                <a:solidFill>
                  <a:prstClr val="black"/>
                </a:solidFill>
              </a:rPr>
              <a:t>Affiliated Faculty Member</a:t>
            </a:r>
          </a:p>
          <a:p>
            <a:pPr lvl="0">
              <a:defRPr/>
            </a:pPr>
            <a:r>
              <a:rPr lang="en-US" altLang="zh-CN" sz="1200" dirty="0">
                <a:solidFill>
                  <a:prstClr val="black"/>
                </a:solidFill>
              </a:rPr>
              <a:t>Ibrahim </a:t>
            </a:r>
            <a:r>
              <a:rPr lang="en-US" altLang="zh-CN" sz="1200" dirty="0" err="1">
                <a:solidFill>
                  <a:prstClr val="black"/>
                </a:solidFill>
              </a:rPr>
              <a:t>Baggili</a:t>
            </a:r>
            <a:r>
              <a:rPr lang="en-US" sz="1200" dirty="0">
                <a:solidFill>
                  <a:prstClr val="black"/>
                </a:solidFill>
              </a:rPr>
              <a:t>, PhD, Associate. Prof., </a:t>
            </a:r>
          </a:p>
          <a:p>
            <a:pPr lvl="0">
              <a:defRPr/>
            </a:pPr>
            <a:r>
              <a:rPr lang="en-US" sz="1200" dirty="0">
                <a:solidFill>
                  <a:prstClr val="black"/>
                </a:solidFill>
              </a:rPr>
              <a:t>Computer Science, </a:t>
            </a:r>
            <a:r>
              <a:rPr lang="en-US" sz="1200" u="sng" dirty="0" err="1">
                <a:solidFill>
                  <a:srgbClr val="0000FF"/>
                </a:solidFill>
              </a:rPr>
              <a:t>IBaggili@newhaven.edu</a:t>
            </a:r>
            <a:endParaRPr lang="en-US" sz="900" u="sng" dirty="0">
              <a:solidFill>
                <a:srgbClr val="0000FF"/>
              </a:solidFill>
            </a:endParaRPr>
          </a:p>
          <a:p>
            <a:endParaRPr lang="en-US" sz="1200" dirty="0"/>
          </a:p>
        </p:txBody>
      </p:sp>
      <p:pic>
        <p:nvPicPr>
          <p:cNvPr id="10" name="Picture 9" descr="A person in a suit smiling&#10;&#10;Description automatically generated with low confidence">
            <a:extLst>
              <a:ext uri="{FF2B5EF4-FFF2-40B4-BE49-F238E27FC236}">
                <a16:creationId xmlns:a16="http://schemas.microsoft.com/office/drawing/2014/main" id="{0705E50F-714F-461F-9D52-EA262A4405E8}"/>
              </a:ext>
            </a:extLst>
          </p:cNvPr>
          <p:cNvPicPr>
            <a:picLocks noChangeAspect="1"/>
          </p:cNvPicPr>
          <p:nvPr/>
        </p:nvPicPr>
        <p:blipFill>
          <a:blip r:embed="rId14"/>
          <a:stretch>
            <a:fillRect/>
          </a:stretch>
        </p:blipFill>
        <p:spPr>
          <a:xfrm>
            <a:off x="6267022" y="1061689"/>
            <a:ext cx="575276" cy="674990"/>
          </a:xfrm>
          <a:prstGeom prst="ellipse">
            <a:avLst/>
          </a:prstGeom>
        </p:spPr>
      </p:pic>
      <p:grpSp>
        <p:nvGrpSpPr>
          <p:cNvPr id="81" name="Group 80">
            <a:extLst>
              <a:ext uri="{FF2B5EF4-FFF2-40B4-BE49-F238E27FC236}">
                <a16:creationId xmlns:a16="http://schemas.microsoft.com/office/drawing/2014/main" id="{BDF5CD70-A880-0B4B-8B2B-0D0F763D3E2D}"/>
              </a:ext>
            </a:extLst>
          </p:cNvPr>
          <p:cNvGrpSpPr/>
          <p:nvPr/>
        </p:nvGrpSpPr>
        <p:grpSpPr>
          <a:xfrm>
            <a:off x="2287954" y="4375972"/>
            <a:ext cx="4351760" cy="704860"/>
            <a:chOff x="220239" y="1154838"/>
            <a:chExt cx="4351760" cy="863647"/>
          </a:xfrm>
        </p:grpSpPr>
        <p:sp>
          <p:nvSpPr>
            <p:cNvPr id="82" name="Rectangle 81">
              <a:extLst>
                <a:ext uri="{FF2B5EF4-FFF2-40B4-BE49-F238E27FC236}">
                  <a16:creationId xmlns:a16="http://schemas.microsoft.com/office/drawing/2014/main" id="{4AEBD977-60D3-4343-B640-C06325354A42}"/>
                </a:ext>
              </a:extLst>
            </p:cNvPr>
            <p:cNvSpPr/>
            <p:nvPr/>
          </p:nvSpPr>
          <p:spPr>
            <a:xfrm>
              <a:off x="679078" y="1154838"/>
              <a:ext cx="3892921" cy="86364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AC2BB3DC-C9E1-A841-BA67-8AA20FB637A1}"/>
                </a:ext>
              </a:extLst>
            </p:cNvPr>
            <p:cNvSpPr/>
            <p:nvPr/>
          </p:nvSpPr>
          <p:spPr>
            <a:xfrm>
              <a:off x="220239" y="1154838"/>
              <a:ext cx="917681" cy="863647"/>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1A816C07-7B77-8D4C-997B-FD5ECBF467AD}"/>
              </a:ext>
            </a:extLst>
          </p:cNvPr>
          <p:cNvSpPr txBox="1"/>
          <p:nvPr/>
        </p:nvSpPr>
        <p:spPr>
          <a:xfrm>
            <a:off x="5342773" y="3547499"/>
            <a:ext cx="3628148" cy="646331"/>
          </a:xfrm>
          <a:prstGeom prst="rect">
            <a:avLst/>
          </a:prstGeom>
          <a:noFill/>
        </p:spPr>
        <p:txBody>
          <a:bodyPr wrap="square" rtlCol="0">
            <a:spAutoFit/>
          </a:bodyPr>
          <a:lstStyle/>
          <a:p>
            <a:pPr lvl="0">
              <a:defRPr/>
            </a:pPr>
            <a:r>
              <a:rPr lang="en-US" sz="1200" b="1" dirty="0">
                <a:solidFill>
                  <a:prstClr val="black"/>
                </a:solidFill>
              </a:rPr>
              <a:t>Affiliated Faculty Member</a:t>
            </a:r>
          </a:p>
          <a:p>
            <a:pPr lvl="0">
              <a:defRPr/>
            </a:pPr>
            <a:r>
              <a:rPr lang="en-US" altLang="zh-CN" sz="1200" dirty="0">
                <a:solidFill>
                  <a:prstClr val="black"/>
                </a:solidFill>
              </a:rPr>
              <a:t>Mohamad Nassar</a:t>
            </a:r>
            <a:r>
              <a:rPr lang="en-US" sz="1200" dirty="0">
                <a:solidFill>
                  <a:prstClr val="black"/>
                </a:solidFill>
              </a:rPr>
              <a:t>, PhD, Assistant Professor</a:t>
            </a:r>
          </a:p>
          <a:p>
            <a:pPr lvl="0">
              <a:defRPr/>
            </a:pPr>
            <a:r>
              <a:rPr lang="en-US" sz="1200" dirty="0">
                <a:solidFill>
                  <a:prstClr val="black"/>
                </a:solidFill>
              </a:rPr>
              <a:t>Cyber Security, </a:t>
            </a:r>
            <a:r>
              <a:rPr lang="en-US" sz="1200" u="sng" dirty="0" err="1">
                <a:solidFill>
                  <a:srgbClr val="0000FF"/>
                </a:solidFill>
              </a:rPr>
              <a:t>MNassar@newhaven.edu</a:t>
            </a:r>
            <a:endParaRPr lang="en-US" sz="900" u="sng" dirty="0">
              <a:solidFill>
                <a:srgbClr val="0000FF"/>
              </a:solidFill>
            </a:endParaRPr>
          </a:p>
        </p:txBody>
      </p:sp>
      <p:sp>
        <p:nvSpPr>
          <p:cNvPr id="85" name="TextBox 84">
            <a:extLst>
              <a:ext uri="{FF2B5EF4-FFF2-40B4-BE49-F238E27FC236}">
                <a16:creationId xmlns:a16="http://schemas.microsoft.com/office/drawing/2014/main" id="{953FF5B8-A217-AA4C-BC8F-0188F48DDA78}"/>
              </a:ext>
            </a:extLst>
          </p:cNvPr>
          <p:cNvSpPr txBox="1"/>
          <p:nvPr/>
        </p:nvSpPr>
        <p:spPr>
          <a:xfrm>
            <a:off x="3011566" y="4422599"/>
            <a:ext cx="3628148" cy="646331"/>
          </a:xfrm>
          <a:prstGeom prst="rect">
            <a:avLst/>
          </a:prstGeom>
          <a:noFill/>
        </p:spPr>
        <p:txBody>
          <a:bodyPr wrap="square" rtlCol="0">
            <a:spAutoFit/>
          </a:bodyPr>
          <a:lstStyle/>
          <a:p>
            <a:r>
              <a:rPr lang="en-US" sz="1200" b="1" dirty="0">
                <a:solidFill>
                  <a:srgbClr val="0F1938"/>
                </a:solidFill>
              </a:rPr>
              <a:t>External Consultant, </a:t>
            </a:r>
            <a:r>
              <a:rPr lang="en-US" sz="1200" b="1" dirty="0"/>
              <a:t>Director at DNV</a:t>
            </a:r>
          </a:p>
          <a:p>
            <a:r>
              <a:rPr lang="en-US" sz="1200" dirty="0" err="1"/>
              <a:t>Satyen</a:t>
            </a:r>
            <a:r>
              <a:rPr lang="en-US" sz="1200" dirty="0"/>
              <a:t> Moray </a:t>
            </a:r>
          </a:p>
          <a:p>
            <a:r>
              <a:rPr lang="en-US" sz="1200" dirty="0"/>
              <a:t>IAC Alumni </a:t>
            </a:r>
          </a:p>
        </p:txBody>
      </p:sp>
      <p:pic>
        <p:nvPicPr>
          <p:cNvPr id="2050" name="Picture 2">
            <a:extLst>
              <a:ext uri="{FF2B5EF4-FFF2-40B4-BE49-F238E27FC236}">
                <a16:creationId xmlns:a16="http://schemas.microsoft.com/office/drawing/2014/main" id="{60D0BFD2-2442-904D-8213-A12F8279B5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1123" y="4427096"/>
            <a:ext cx="498816" cy="62822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5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P spid="55" grpId="0"/>
      <p:bldP spid="56" grpId="0"/>
      <p:bldP spid="57" grpId="0"/>
      <p:bldP spid="64" grpId="0"/>
      <p:bldP spid="65" grpId="0"/>
      <p:bldP spid="66" grpId="0"/>
      <p:bldP spid="84" grpId="0"/>
      <p:bldP spid="8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99AC2AD-3DF6-7941-9797-E29567AD9158}"/>
              </a:ext>
            </a:extLst>
          </p:cNvPr>
          <p:cNvSpPr/>
          <p:nvPr/>
        </p:nvSpPr>
        <p:spPr>
          <a:xfrm>
            <a:off x="4671133" y="3522800"/>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D770781-1AEC-E249-8D24-19914DC6F791}"/>
              </a:ext>
            </a:extLst>
          </p:cNvPr>
          <p:cNvSpPr/>
          <p:nvPr/>
        </p:nvSpPr>
        <p:spPr>
          <a:xfrm>
            <a:off x="4671133" y="2673852"/>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4C44D87-2050-F64A-8268-5E488FEA3318}"/>
              </a:ext>
            </a:extLst>
          </p:cNvPr>
          <p:cNvSpPr/>
          <p:nvPr/>
        </p:nvSpPr>
        <p:spPr>
          <a:xfrm>
            <a:off x="4671133" y="1835470"/>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5C3C2A3-1741-EE43-85FA-4006711705F3}"/>
              </a:ext>
            </a:extLst>
          </p:cNvPr>
          <p:cNvSpPr/>
          <p:nvPr/>
        </p:nvSpPr>
        <p:spPr>
          <a:xfrm>
            <a:off x="4671133" y="997088"/>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AD196-78E6-EA4A-8336-B2D2A780C72B}"/>
              </a:ext>
            </a:extLst>
          </p:cNvPr>
          <p:cNvSpPr>
            <a:spLocks noGrp="1"/>
          </p:cNvSpPr>
          <p:nvPr>
            <p:ph type="title"/>
          </p:nvPr>
        </p:nvSpPr>
        <p:spPr/>
        <p:txBody>
          <a:bodyPr>
            <a:normAutofit fontScale="90000"/>
          </a:bodyPr>
          <a:lstStyle/>
          <a:p>
            <a:r>
              <a:rPr lang="en-US" dirty="0"/>
              <a:t>Meet the Team: Students &amp; Staff</a:t>
            </a:r>
          </a:p>
        </p:txBody>
      </p:sp>
      <p:sp>
        <p:nvSpPr>
          <p:cNvPr id="8" name="Slide Number Placeholder 7">
            <a:extLst>
              <a:ext uri="{FF2B5EF4-FFF2-40B4-BE49-F238E27FC236}">
                <a16:creationId xmlns:a16="http://schemas.microsoft.com/office/drawing/2014/main" id="{C085D89B-0899-8F4E-B80B-86F9217AE2FE}"/>
              </a:ext>
            </a:extLst>
          </p:cNvPr>
          <p:cNvSpPr>
            <a:spLocks noGrp="1"/>
          </p:cNvSpPr>
          <p:nvPr>
            <p:ph type="sldNum" sz="quarter" idx="12"/>
          </p:nvPr>
        </p:nvSpPr>
        <p:spPr/>
        <p:txBody>
          <a:bodyPr/>
          <a:lstStyle/>
          <a:p>
            <a:fld id="{CC7697F5-3DCA-0A4F-B9EA-FEC2794BD1A6}" type="slidenum">
              <a:rPr lang="en-US" smtClean="0"/>
              <a:t>8</a:t>
            </a:fld>
            <a:endParaRPr lang="en-US"/>
          </a:p>
        </p:txBody>
      </p:sp>
      <p:pic>
        <p:nvPicPr>
          <p:cNvPr id="7" name="Picture 6">
            <a:extLst>
              <a:ext uri="{FF2B5EF4-FFF2-40B4-BE49-F238E27FC236}">
                <a16:creationId xmlns:a16="http://schemas.microsoft.com/office/drawing/2014/main" id="{9F49B0F7-FFF6-674B-8F3D-47FD6F55876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54244" y="2712155"/>
            <a:ext cx="593969" cy="695571"/>
          </a:xfrm>
          <a:prstGeom prst="ellipse">
            <a:avLst/>
          </a:prstGeom>
        </p:spPr>
      </p:pic>
      <p:pic>
        <p:nvPicPr>
          <p:cNvPr id="10" name="Picture 9">
            <a:extLst>
              <a:ext uri="{FF2B5EF4-FFF2-40B4-BE49-F238E27FC236}">
                <a16:creationId xmlns:a16="http://schemas.microsoft.com/office/drawing/2014/main" id="{0C286B2F-D119-D44A-88D8-2DE91407428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757064" y="1850484"/>
            <a:ext cx="601784" cy="690850"/>
          </a:xfrm>
          <a:prstGeom prst="ellipse">
            <a:avLst/>
          </a:prstGeom>
        </p:spPr>
      </p:pic>
      <p:pic>
        <p:nvPicPr>
          <p:cNvPr id="13" name="Picture 12">
            <a:extLst>
              <a:ext uri="{FF2B5EF4-FFF2-40B4-BE49-F238E27FC236}">
                <a16:creationId xmlns:a16="http://schemas.microsoft.com/office/drawing/2014/main" id="{944FC794-7CF9-F54B-8D3E-6D2F54C8886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95140" y="3588060"/>
            <a:ext cx="512175" cy="603260"/>
          </a:xfrm>
          <a:prstGeom prst="ellipse">
            <a:avLst/>
          </a:prstGeom>
        </p:spPr>
      </p:pic>
      <p:sp>
        <p:nvSpPr>
          <p:cNvPr id="5" name="Rectangle 4">
            <a:extLst>
              <a:ext uri="{FF2B5EF4-FFF2-40B4-BE49-F238E27FC236}">
                <a16:creationId xmlns:a16="http://schemas.microsoft.com/office/drawing/2014/main" id="{1462EEB7-E274-E24C-BB61-9AFB6FD2C367}"/>
              </a:ext>
            </a:extLst>
          </p:cNvPr>
          <p:cNvSpPr/>
          <p:nvPr/>
        </p:nvSpPr>
        <p:spPr>
          <a:xfrm>
            <a:off x="173533" y="988542"/>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88CD3E1-ACE7-7A4E-967D-132077C07519}"/>
              </a:ext>
            </a:extLst>
          </p:cNvPr>
          <p:cNvSpPr/>
          <p:nvPr/>
        </p:nvSpPr>
        <p:spPr>
          <a:xfrm>
            <a:off x="173533" y="1819697"/>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00019B-7AC3-5241-8553-E8BAFE2C8B5C}"/>
              </a:ext>
            </a:extLst>
          </p:cNvPr>
          <p:cNvSpPr/>
          <p:nvPr/>
        </p:nvSpPr>
        <p:spPr>
          <a:xfrm>
            <a:off x="173533" y="2650852"/>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1E035E-F310-49D0-B9A2-A4972C611B92}"/>
              </a:ext>
            </a:extLst>
          </p:cNvPr>
          <p:cNvPicPr>
            <a:picLocks noChangeAspect="1"/>
          </p:cNvPicPr>
          <p:nvPr/>
        </p:nvPicPr>
        <p:blipFill>
          <a:blip r:embed="rId6"/>
          <a:stretch>
            <a:fillRect/>
          </a:stretch>
        </p:blipFill>
        <p:spPr>
          <a:xfrm>
            <a:off x="4757064" y="992303"/>
            <a:ext cx="593969" cy="733780"/>
          </a:xfrm>
          <a:prstGeom prst="ellipse">
            <a:avLst/>
          </a:prstGeom>
        </p:spPr>
      </p:pic>
      <p:sp>
        <p:nvSpPr>
          <p:cNvPr id="36" name="Rectangle 35">
            <a:extLst>
              <a:ext uri="{FF2B5EF4-FFF2-40B4-BE49-F238E27FC236}">
                <a16:creationId xmlns:a16="http://schemas.microsoft.com/office/drawing/2014/main" id="{9CB83EF1-F0F8-DF40-B003-6E8F025C03FC}"/>
              </a:ext>
            </a:extLst>
          </p:cNvPr>
          <p:cNvSpPr/>
          <p:nvPr/>
        </p:nvSpPr>
        <p:spPr>
          <a:xfrm>
            <a:off x="173533" y="3473160"/>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056A719-F6A6-CE48-8580-F3D20E906217}"/>
              </a:ext>
            </a:extLst>
          </p:cNvPr>
          <p:cNvSpPr/>
          <p:nvPr/>
        </p:nvSpPr>
        <p:spPr>
          <a:xfrm>
            <a:off x="173533" y="4295468"/>
            <a:ext cx="4324066" cy="73378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5434DD-6AA0-5740-8C5E-78DC8656055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7412" y="1031392"/>
            <a:ext cx="567333" cy="680135"/>
          </a:xfrm>
          <a:prstGeom prst="ellipse">
            <a:avLst/>
          </a:prstGeom>
        </p:spPr>
      </p:pic>
      <p:sp>
        <p:nvSpPr>
          <p:cNvPr id="42" name="TextBox 41">
            <a:extLst>
              <a:ext uri="{FF2B5EF4-FFF2-40B4-BE49-F238E27FC236}">
                <a16:creationId xmlns:a16="http://schemas.microsoft.com/office/drawing/2014/main" id="{08F06D80-6AA2-E04E-B3BF-EE0EF3753260}"/>
              </a:ext>
            </a:extLst>
          </p:cNvPr>
          <p:cNvSpPr txBox="1"/>
          <p:nvPr/>
        </p:nvSpPr>
        <p:spPr>
          <a:xfrm>
            <a:off x="853433" y="1046108"/>
            <a:ext cx="3817700" cy="830997"/>
          </a:xfrm>
          <a:prstGeom prst="rect">
            <a:avLst/>
          </a:prstGeom>
          <a:noFill/>
        </p:spPr>
        <p:txBody>
          <a:bodyPr wrap="square" rtlCol="0">
            <a:spAutoFit/>
          </a:bodyPr>
          <a:lstStyle/>
          <a:p>
            <a:r>
              <a:rPr lang="en-US" sz="1200" b="1" dirty="0">
                <a:solidFill>
                  <a:srgbClr val="0F1938"/>
                </a:solidFill>
              </a:rPr>
              <a:t>Communication/Administration Coordinator</a:t>
            </a:r>
          </a:p>
          <a:p>
            <a:r>
              <a:rPr lang="en-US" sz="1200" dirty="0">
                <a:solidFill>
                  <a:srgbClr val="0F1938"/>
                </a:solidFill>
              </a:rPr>
              <a:t>Shruthi Nagaraj</a:t>
            </a:r>
          </a:p>
          <a:p>
            <a:r>
              <a:rPr lang="en-US" sz="1200" dirty="0">
                <a:solidFill>
                  <a:srgbClr val="0F1938"/>
                </a:solidFill>
                <a:hlinkClick r:id="rId8"/>
              </a:rPr>
              <a:t>shruthi.nagaraj@uconn.edu</a:t>
            </a:r>
            <a:r>
              <a:rPr lang="en-US" sz="1200" dirty="0">
                <a:solidFill>
                  <a:srgbClr val="0F1938"/>
                </a:solidFill>
              </a:rPr>
              <a:t> </a:t>
            </a:r>
          </a:p>
          <a:p>
            <a:endParaRPr lang="en-US" sz="1200" dirty="0"/>
          </a:p>
        </p:txBody>
      </p:sp>
      <p:sp>
        <p:nvSpPr>
          <p:cNvPr id="43" name="TextBox 42">
            <a:extLst>
              <a:ext uri="{FF2B5EF4-FFF2-40B4-BE49-F238E27FC236}">
                <a16:creationId xmlns:a16="http://schemas.microsoft.com/office/drawing/2014/main" id="{5CC11361-4B93-154C-9E9A-614393FB08DE}"/>
              </a:ext>
            </a:extLst>
          </p:cNvPr>
          <p:cNvSpPr txBox="1"/>
          <p:nvPr/>
        </p:nvSpPr>
        <p:spPr>
          <a:xfrm>
            <a:off x="909521" y="1846692"/>
            <a:ext cx="3817700" cy="830997"/>
          </a:xfrm>
          <a:prstGeom prst="rect">
            <a:avLst/>
          </a:prstGeom>
          <a:noFill/>
        </p:spPr>
        <p:txBody>
          <a:bodyPr wrap="square" rtlCol="0">
            <a:spAutoFit/>
          </a:bodyPr>
          <a:lstStyle/>
          <a:p>
            <a:r>
              <a:rPr lang="en-US" sz="1200" b="1" dirty="0">
                <a:solidFill>
                  <a:srgbClr val="0F1938"/>
                </a:solidFill>
              </a:rPr>
              <a:t>Student Lead</a:t>
            </a:r>
          </a:p>
          <a:p>
            <a:r>
              <a:rPr lang="en-US" sz="1200" dirty="0" err="1">
                <a:solidFill>
                  <a:srgbClr val="0F1938"/>
                </a:solidFill>
              </a:rPr>
              <a:t>Yishu</a:t>
            </a:r>
            <a:r>
              <a:rPr lang="en-US" sz="1200" dirty="0">
                <a:solidFill>
                  <a:srgbClr val="0F1938"/>
                </a:solidFill>
              </a:rPr>
              <a:t> Bai, Graduate Student</a:t>
            </a:r>
          </a:p>
          <a:p>
            <a:r>
              <a:rPr lang="en-US" sz="1200" dirty="0">
                <a:solidFill>
                  <a:srgbClr val="0F1938"/>
                </a:solidFill>
              </a:rPr>
              <a:t>Electrical and Computer Engineering</a:t>
            </a:r>
          </a:p>
          <a:p>
            <a:endParaRPr lang="en-US" sz="1200" dirty="0"/>
          </a:p>
        </p:txBody>
      </p:sp>
      <p:sp>
        <p:nvSpPr>
          <p:cNvPr id="44" name="TextBox 43">
            <a:extLst>
              <a:ext uri="{FF2B5EF4-FFF2-40B4-BE49-F238E27FC236}">
                <a16:creationId xmlns:a16="http://schemas.microsoft.com/office/drawing/2014/main" id="{333E7A93-7C9A-B04B-9B44-76E98C2EA553}"/>
              </a:ext>
            </a:extLst>
          </p:cNvPr>
          <p:cNvSpPr txBox="1"/>
          <p:nvPr/>
        </p:nvSpPr>
        <p:spPr>
          <a:xfrm>
            <a:off x="828703" y="2704526"/>
            <a:ext cx="3817700" cy="830997"/>
          </a:xfrm>
          <a:prstGeom prst="rect">
            <a:avLst/>
          </a:prstGeom>
          <a:noFill/>
        </p:spPr>
        <p:txBody>
          <a:bodyPr wrap="square" rtlCol="0">
            <a:spAutoFit/>
          </a:bodyPr>
          <a:lstStyle/>
          <a:p>
            <a:pPr>
              <a:defRPr/>
            </a:pPr>
            <a:r>
              <a:rPr lang="en-US" sz="1200" b="1" dirty="0">
                <a:solidFill>
                  <a:srgbClr val="0F1938"/>
                </a:solidFill>
              </a:rPr>
              <a:t>Student Assessor</a:t>
            </a:r>
          </a:p>
          <a:p>
            <a:pPr>
              <a:defRPr/>
            </a:pPr>
            <a:r>
              <a:rPr lang="en-US" sz="1200" dirty="0">
                <a:solidFill>
                  <a:srgbClr val="0F1938"/>
                </a:solidFill>
              </a:rPr>
              <a:t>Colby Hoffman, Junior</a:t>
            </a:r>
          </a:p>
          <a:p>
            <a:pPr>
              <a:defRPr/>
            </a:pPr>
            <a:r>
              <a:rPr lang="en-US" sz="1200" dirty="0">
                <a:solidFill>
                  <a:srgbClr val="0F1938"/>
                </a:solidFill>
              </a:rPr>
              <a:t>Management and Engr for Manufacturing</a:t>
            </a:r>
          </a:p>
          <a:p>
            <a:endParaRPr lang="en-US" sz="1200" dirty="0"/>
          </a:p>
        </p:txBody>
      </p:sp>
      <p:sp>
        <p:nvSpPr>
          <p:cNvPr id="45" name="TextBox 44">
            <a:extLst>
              <a:ext uri="{FF2B5EF4-FFF2-40B4-BE49-F238E27FC236}">
                <a16:creationId xmlns:a16="http://schemas.microsoft.com/office/drawing/2014/main" id="{E1AB5C68-DF17-3140-80C7-3728EA0EF1A0}"/>
              </a:ext>
            </a:extLst>
          </p:cNvPr>
          <p:cNvSpPr txBox="1"/>
          <p:nvPr/>
        </p:nvSpPr>
        <p:spPr>
          <a:xfrm>
            <a:off x="853433" y="3546764"/>
            <a:ext cx="3817700" cy="646331"/>
          </a:xfrm>
          <a:prstGeom prst="rect">
            <a:avLst/>
          </a:prstGeom>
          <a:noFill/>
        </p:spPr>
        <p:txBody>
          <a:bodyPr wrap="square" rtlCol="0">
            <a:spAutoFit/>
          </a:bodyPr>
          <a:lstStyle/>
          <a:p>
            <a:pPr>
              <a:defRPr/>
            </a:pPr>
            <a:r>
              <a:rPr lang="en-US" sz="1200" b="1" dirty="0">
                <a:solidFill>
                  <a:srgbClr val="0F1938"/>
                </a:solidFill>
              </a:rPr>
              <a:t>Student Assessor</a:t>
            </a:r>
          </a:p>
          <a:p>
            <a:pPr>
              <a:defRPr/>
            </a:pPr>
            <a:r>
              <a:rPr lang="en-US" sz="1200" dirty="0">
                <a:solidFill>
                  <a:srgbClr val="0F1938"/>
                </a:solidFill>
              </a:rPr>
              <a:t>Alain </a:t>
            </a:r>
            <a:r>
              <a:rPr lang="en-US" sz="1200" dirty="0" err="1">
                <a:solidFill>
                  <a:srgbClr val="0F1938"/>
                </a:solidFill>
              </a:rPr>
              <a:t>Olhaberry</a:t>
            </a:r>
            <a:r>
              <a:rPr lang="en-US" sz="1200" dirty="0">
                <a:solidFill>
                  <a:srgbClr val="0F1938"/>
                </a:solidFill>
              </a:rPr>
              <a:t>, Senior</a:t>
            </a:r>
          </a:p>
          <a:p>
            <a:pPr>
              <a:defRPr/>
            </a:pPr>
            <a:r>
              <a:rPr lang="en-US" sz="1200" dirty="0">
                <a:solidFill>
                  <a:srgbClr val="0F1938"/>
                </a:solidFill>
              </a:rPr>
              <a:t>Chemical Engineering</a:t>
            </a:r>
            <a:endParaRPr lang="en-US" sz="1200" dirty="0"/>
          </a:p>
        </p:txBody>
      </p:sp>
      <p:sp>
        <p:nvSpPr>
          <p:cNvPr id="46" name="TextBox 45">
            <a:extLst>
              <a:ext uri="{FF2B5EF4-FFF2-40B4-BE49-F238E27FC236}">
                <a16:creationId xmlns:a16="http://schemas.microsoft.com/office/drawing/2014/main" id="{7A7C07A1-38FA-7146-BD13-F4A2F544DB93}"/>
              </a:ext>
            </a:extLst>
          </p:cNvPr>
          <p:cNvSpPr txBox="1"/>
          <p:nvPr/>
        </p:nvSpPr>
        <p:spPr>
          <a:xfrm>
            <a:off x="853433" y="4339227"/>
            <a:ext cx="3817700" cy="830997"/>
          </a:xfrm>
          <a:prstGeom prst="rect">
            <a:avLst/>
          </a:prstGeom>
          <a:noFill/>
        </p:spPr>
        <p:txBody>
          <a:bodyPr wrap="square" rtlCol="0">
            <a:spAutoFit/>
          </a:bodyPr>
          <a:lstStyle/>
          <a:p>
            <a:pPr>
              <a:defRPr/>
            </a:pPr>
            <a:r>
              <a:rPr lang="en-US" sz="1200" b="1" dirty="0">
                <a:solidFill>
                  <a:srgbClr val="0F1938"/>
                </a:solidFill>
              </a:rPr>
              <a:t>Student Assessor</a:t>
            </a:r>
          </a:p>
          <a:p>
            <a:pPr lvl="0">
              <a:defRPr/>
            </a:pPr>
            <a:r>
              <a:rPr lang="en-US" sz="1200" dirty="0" err="1">
                <a:solidFill>
                  <a:srgbClr val="0F1938"/>
                </a:solidFill>
              </a:rPr>
              <a:t>Amogh</a:t>
            </a:r>
            <a:r>
              <a:rPr lang="en-US" sz="1200" dirty="0">
                <a:solidFill>
                  <a:srgbClr val="0F1938"/>
                </a:solidFill>
              </a:rPr>
              <a:t> </a:t>
            </a:r>
            <a:r>
              <a:rPr lang="en-US" sz="1200" dirty="0" err="1">
                <a:solidFill>
                  <a:srgbClr val="0F1938"/>
                </a:solidFill>
              </a:rPr>
              <a:t>Garudadwajan</a:t>
            </a:r>
            <a:r>
              <a:rPr lang="en-US" sz="1200" dirty="0">
                <a:solidFill>
                  <a:srgbClr val="0F1938"/>
                </a:solidFill>
              </a:rPr>
              <a:t>, Sophomore</a:t>
            </a:r>
          </a:p>
          <a:p>
            <a:pPr>
              <a:defRPr/>
            </a:pPr>
            <a:r>
              <a:rPr lang="en-US" sz="1200" dirty="0">
                <a:solidFill>
                  <a:srgbClr val="0F1938"/>
                </a:solidFill>
              </a:rPr>
              <a:t>Computer Science and Engineering</a:t>
            </a:r>
          </a:p>
          <a:p>
            <a:endParaRPr lang="en-US" sz="1200" dirty="0"/>
          </a:p>
        </p:txBody>
      </p:sp>
      <p:pic>
        <p:nvPicPr>
          <p:cNvPr id="12" name="Picture 11" descr="A person with long hair&#10;&#10;Description automatically generated with low confidence">
            <a:extLst>
              <a:ext uri="{FF2B5EF4-FFF2-40B4-BE49-F238E27FC236}">
                <a16:creationId xmlns:a16="http://schemas.microsoft.com/office/drawing/2014/main" id="{D3FC1EEE-13E5-FF48-8E49-5A95DE7E06E4}"/>
              </a:ext>
            </a:extLst>
          </p:cNvPr>
          <p:cNvPicPr>
            <a:picLocks noChangeAspect="1"/>
          </p:cNvPicPr>
          <p:nvPr/>
        </p:nvPicPr>
        <p:blipFill rotWithShape="1">
          <a:blip r:embed="rId9"/>
          <a:srcRect b="14521"/>
          <a:stretch/>
        </p:blipFill>
        <p:spPr>
          <a:xfrm>
            <a:off x="230765" y="1859769"/>
            <a:ext cx="621524" cy="672382"/>
          </a:xfrm>
          <a:prstGeom prst="ellipse">
            <a:avLst/>
          </a:prstGeom>
        </p:spPr>
      </p:pic>
      <p:pic>
        <p:nvPicPr>
          <p:cNvPr id="6" name="Picture 5" descr="A person smiling for the camera&#10;&#10;Description automatically generated with low confidence">
            <a:extLst>
              <a:ext uri="{FF2B5EF4-FFF2-40B4-BE49-F238E27FC236}">
                <a16:creationId xmlns:a16="http://schemas.microsoft.com/office/drawing/2014/main" id="{9CDA39CF-8B51-E04F-A2E2-7F122E66AB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54521" y="2673852"/>
            <a:ext cx="567333" cy="705460"/>
          </a:xfrm>
          <a:prstGeom prst="ellipse">
            <a:avLst/>
          </a:prstGeom>
        </p:spPr>
      </p:pic>
      <p:pic>
        <p:nvPicPr>
          <p:cNvPr id="9" name="Picture 8" descr="A person smiling for the camera&#10;&#10;Description automatically generated with medium confidence">
            <a:extLst>
              <a:ext uri="{FF2B5EF4-FFF2-40B4-BE49-F238E27FC236}">
                <a16:creationId xmlns:a16="http://schemas.microsoft.com/office/drawing/2014/main" id="{DCFB754C-F2DB-4442-952E-24F024EE1A2B}"/>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61373" y="3486434"/>
            <a:ext cx="567330" cy="707231"/>
          </a:xfrm>
          <a:prstGeom prst="ellipse">
            <a:avLst/>
          </a:prstGeom>
        </p:spPr>
      </p:pic>
      <p:pic>
        <p:nvPicPr>
          <p:cNvPr id="14" name="Picture 13" descr="A picture containing person, person, wall, indoor&#10;&#10;Description automatically generated">
            <a:extLst>
              <a:ext uri="{FF2B5EF4-FFF2-40B4-BE49-F238E27FC236}">
                <a16:creationId xmlns:a16="http://schemas.microsoft.com/office/drawing/2014/main" id="{C2272BFD-E29A-42E8-987F-17476466F1DE}"/>
              </a:ext>
            </a:extLst>
          </p:cNvPr>
          <p:cNvPicPr>
            <a:picLocks noChangeAspect="1"/>
          </p:cNvPicPr>
          <p:nvPr/>
        </p:nvPicPr>
        <p:blipFill>
          <a:blip r:embed="rId12"/>
          <a:stretch>
            <a:fillRect/>
          </a:stretch>
        </p:blipFill>
        <p:spPr>
          <a:xfrm>
            <a:off x="227561" y="4293565"/>
            <a:ext cx="594293" cy="747396"/>
          </a:xfrm>
          <a:prstGeom prst="ellipse">
            <a:avLst/>
          </a:prstGeom>
        </p:spPr>
      </p:pic>
      <p:sp>
        <p:nvSpPr>
          <p:cNvPr id="47" name="TextBox 46">
            <a:extLst>
              <a:ext uri="{FF2B5EF4-FFF2-40B4-BE49-F238E27FC236}">
                <a16:creationId xmlns:a16="http://schemas.microsoft.com/office/drawing/2014/main" id="{955F2468-D274-EC42-A414-3B9F92712A9B}"/>
              </a:ext>
            </a:extLst>
          </p:cNvPr>
          <p:cNvSpPr txBox="1"/>
          <p:nvPr/>
        </p:nvSpPr>
        <p:spPr>
          <a:xfrm>
            <a:off x="5431073" y="1013138"/>
            <a:ext cx="3817700" cy="830997"/>
          </a:xfrm>
          <a:prstGeom prst="rect">
            <a:avLst/>
          </a:prstGeom>
          <a:noFill/>
        </p:spPr>
        <p:txBody>
          <a:bodyPr wrap="square" rtlCol="0">
            <a:spAutoFit/>
          </a:bodyPr>
          <a:lstStyle/>
          <a:p>
            <a:pPr lvl="0">
              <a:defRPr/>
            </a:pPr>
            <a:r>
              <a:rPr lang="en-US" sz="1200" b="1" dirty="0">
                <a:solidFill>
                  <a:srgbClr val="0F1938"/>
                </a:solidFill>
              </a:rPr>
              <a:t>Student Lead</a:t>
            </a:r>
          </a:p>
          <a:p>
            <a:pPr lvl="0">
              <a:defRPr/>
            </a:pPr>
            <a:r>
              <a:rPr lang="en-US" altLang="zh-CN" sz="1200" dirty="0" err="1">
                <a:solidFill>
                  <a:srgbClr val="0F1938"/>
                </a:solidFill>
              </a:rPr>
              <a:t>Prathamesh</a:t>
            </a:r>
            <a:r>
              <a:rPr lang="en-US" altLang="zh-CN" sz="1200" dirty="0">
                <a:solidFill>
                  <a:srgbClr val="0F1938"/>
                </a:solidFill>
              </a:rPr>
              <a:t> Patil</a:t>
            </a:r>
            <a:r>
              <a:rPr lang="en-US" sz="1200" dirty="0">
                <a:solidFill>
                  <a:srgbClr val="0F1938"/>
                </a:solidFill>
              </a:rPr>
              <a:t>, Graduate Student</a:t>
            </a:r>
          </a:p>
          <a:p>
            <a:pPr lvl="0">
              <a:defRPr/>
            </a:pPr>
            <a:r>
              <a:rPr lang="en-US" sz="1200" dirty="0">
                <a:solidFill>
                  <a:srgbClr val="0F1938"/>
                </a:solidFill>
              </a:rPr>
              <a:t>Mechanical Engineering</a:t>
            </a:r>
            <a:endParaRPr lang="en-US" sz="900" u="sng" dirty="0">
              <a:solidFill>
                <a:srgbClr val="0F1938"/>
              </a:solidFill>
            </a:endParaRPr>
          </a:p>
          <a:p>
            <a:endParaRPr lang="en-US" sz="1200" dirty="0"/>
          </a:p>
        </p:txBody>
      </p:sp>
      <p:sp>
        <p:nvSpPr>
          <p:cNvPr id="48" name="TextBox 47">
            <a:extLst>
              <a:ext uri="{FF2B5EF4-FFF2-40B4-BE49-F238E27FC236}">
                <a16:creationId xmlns:a16="http://schemas.microsoft.com/office/drawing/2014/main" id="{292555CF-5540-F54F-A34A-15595C2F20C3}"/>
              </a:ext>
            </a:extLst>
          </p:cNvPr>
          <p:cNvSpPr txBox="1"/>
          <p:nvPr/>
        </p:nvSpPr>
        <p:spPr>
          <a:xfrm>
            <a:off x="5348213" y="3535523"/>
            <a:ext cx="3817700" cy="830997"/>
          </a:xfrm>
          <a:prstGeom prst="rect">
            <a:avLst/>
          </a:prstGeom>
          <a:noFill/>
        </p:spPr>
        <p:txBody>
          <a:bodyPr wrap="square" rtlCol="0">
            <a:spAutoFit/>
          </a:bodyPr>
          <a:lstStyle/>
          <a:p>
            <a:pPr>
              <a:defRPr/>
            </a:pPr>
            <a:r>
              <a:rPr lang="en-US" sz="1200" b="1" dirty="0">
                <a:solidFill>
                  <a:srgbClr val="0F1938"/>
                </a:solidFill>
              </a:rPr>
              <a:t>Student Assessor</a:t>
            </a:r>
          </a:p>
          <a:p>
            <a:pPr>
              <a:defRPr/>
            </a:pPr>
            <a:r>
              <a:rPr lang="en-US" sz="1200" dirty="0">
                <a:solidFill>
                  <a:srgbClr val="0F1938"/>
                </a:solidFill>
              </a:rPr>
              <a:t>Nicholas </a:t>
            </a:r>
            <a:r>
              <a:rPr lang="en-US" sz="1200" dirty="0" err="1">
                <a:solidFill>
                  <a:srgbClr val="0F1938"/>
                </a:solidFill>
              </a:rPr>
              <a:t>Satta</a:t>
            </a:r>
            <a:r>
              <a:rPr lang="en-US" sz="1200" dirty="0">
                <a:solidFill>
                  <a:srgbClr val="0F1938"/>
                </a:solidFill>
              </a:rPr>
              <a:t>, Junior</a:t>
            </a:r>
          </a:p>
          <a:p>
            <a:pPr lvl="0">
              <a:defRPr/>
            </a:pPr>
            <a:r>
              <a:rPr lang="en-US" sz="1200" dirty="0">
                <a:solidFill>
                  <a:srgbClr val="0F1938"/>
                </a:solidFill>
              </a:rPr>
              <a:t>Electrical and Computer Engineering</a:t>
            </a:r>
          </a:p>
          <a:p>
            <a:endParaRPr lang="en-US" sz="1200" dirty="0"/>
          </a:p>
        </p:txBody>
      </p:sp>
      <p:sp>
        <p:nvSpPr>
          <p:cNvPr id="49" name="TextBox 48">
            <a:extLst>
              <a:ext uri="{FF2B5EF4-FFF2-40B4-BE49-F238E27FC236}">
                <a16:creationId xmlns:a16="http://schemas.microsoft.com/office/drawing/2014/main" id="{AA7336E2-A123-364F-8143-5CF9A666FCDD}"/>
              </a:ext>
            </a:extLst>
          </p:cNvPr>
          <p:cNvSpPr txBox="1"/>
          <p:nvPr/>
        </p:nvSpPr>
        <p:spPr>
          <a:xfrm>
            <a:off x="5432270" y="1882649"/>
            <a:ext cx="3817700" cy="830997"/>
          </a:xfrm>
          <a:prstGeom prst="rect">
            <a:avLst/>
          </a:prstGeom>
          <a:noFill/>
        </p:spPr>
        <p:txBody>
          <a:bodyPr wrap="square" rtlCol="0">
            <a:spAutoFit/>
          </a:bodyPr>
          <a:lstStyle/>
          <a:p>
            <a:pPr>
              <a:defRPr/>
            </a:pPr>
            <a:r>
              <a:rPr lang="en-US" sz="1200" b="1" dirty="0">
                <a:solidFill>
                  <a:srgbClr val="0F1938"/>
                </a:solidFill>
              </a:rPr>
              <a:t>Student Assessor</a:t>
            </a:r>
          </a:p>
          <a:p>
            <a:pPr>
              <a:defRPr/>
            </a:pPr>
            <a:r>
              <a:rPr lang="en-US" sz="1200" dirty="0">
                <a:solidFill>
                  <a:srgbClr val="0F1938"/>
                </a:solidFill>
              </a:rPr>
              <a:t>Mia Langston, Junior</a:t>
            </a:r>
          </a:p>
          <a:p>
            <a:pPr>
              <a:defRPr/>
            </a:pPr>
            <a:r>
              <a:rPr lang="en-US" sz="1200" dirty="0">
                <a:solidFill>
                  <a:srgbClr val="0F1938"/>
                </a:solidFill>
              </a:rPr>
              <a:t>Chemical Engineering</a:t>
            </a:r>
          </a:p>
          <a:p>
            <a:endParaRPr lang="en-US" sz="1200" dirty="0"/>
          </a:p>
        </p:txBody>
      </p:sp>
      <p:sp>
        <p:nvSpPr>
          <p:cNvPr id="50" name="TextBox 49">
            <a:extLst>
              <a:ext uri="{FF2B5EF4-FFF2-40B4-BE49-F238E27FC236}">
                <a16:creationId xmlns:a16="http://schemas.microsoft.com/office/drawing/2014/main" id="{BEE9AC94-A48C-C94B-BC85-7939D3A8A19C}"/>
              </a:ext>
            </a:extLst>
          </p:cNvPr>
          <p:cNvSpPr txBox="1"/>
          <p:nvPr/>
        </p:nvSpPr>
        <p:spPr>
          <a:xfrm>
            <a:off x="5472220" y="2752160"/>
            <a:ext cx="3817700" cy="830997"/>
          </a:xfrm>
          <a:prstGeom prst="rect">
            <a:avLst/>
          </a:prstGeom>
          <a:noFill/>
        </p:spPr>
        <p:txBody>
          <a:bodyPr wrap="square" rtlCol="0">
            <a:spAutoFit/>
          </a:bodyPr>
          <a:lstStyle/>
          <a:p>
            <a:pPr>
              <a:defRPr/>
            </a:pPr>
            <a:r>
              <a:rPr lang="en-US" sz="1200" b="1" dirty="0">
                <a:solidFill>
                  <a:srgbClr val="0F1938"/>
                </a:solidFill>
              </a:rPr>
              <a:t>Student Assessor</a:t>
            </a:r>
          </a:p>
          <a:p>
            <a:pPr>
              <a:defRPr/>
            </a:pPr>
            <a:r>
              <a:rPr lang="en-US" sz="1200" dirty="0">
                <a:solidFill>
                  <a:srgbClr val="0F1938"/>
                </a:solidFill>
              </a:rPr>
              <a:t>Julia De Oliveira, Senior</a:t>
            </a:r>
          </a:p>
          <a:p>
            <a:pPr>
              <a:defRPr/>
            </a:pPr>
            <a:r>
              <a:rPr lang="en-US" sz="1200" dirty="0">
                <a:solidFill>
                  <a:srgbClr val="0F1938"/>
                </a:solidFill>
              </a:rPr>
              <a:t>Mechanical Engineering</a:t>
            </a:r>
          </a:p>
          <a:p>
            <a:endParaRPr lang="en-US" sz="1200" dirty="0"/>
          </a:p>
        </p:txBody>
      </p:sp>
    </p:spTree>
    <p:extLst>
      <p:ext uri="{BB962C8B-B14F-4D97-AF65-F5344CB8AC3E}">
        <p14:creationId xmlns:p14="http://schemas.microsoft.com/office/powerpoint/2010/main" val="2377694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2F4636-14DD-754D-AE1D-BB1E8285B61B}"/>
              </a:ext>
            </a:extLst>
          </p:cNvPr>
          <p:cNvSpPr>
            <a:spLocks noGrp="1"/>
          </p:cNvSpPr>
          <p:nvPr>
            <p:ph type="title"/>
          </p:nvPr>
        </p:nvSpPr>
        <p:spPr>
          <a:xfrm>
            <a:off x="457200" y="206375"/>
            <a:ext cx="8229600" cy="589064"/>
          </a:xfrm>
        </p:spPr>
        <p:txBody>
          <a:bodyPr>
            <a:normAutofit/>
          </a:bodyPr>
          <a:lstStyle/>
          <a:p>
            <a:r>
              <a:rPr lang="en-US" sz="3200" b="1"/>
              <a:t>IAC Partnership</a:t>
            </a:r>
          </a:p>
        </p:txBody>
      </p:sp>
      <p:pic>
        <p:nvPicPr>
          <p:cNvPr id="7" name="Picture 6" descr="A picture containing text, clipart&#10;&#10;Description automatically generated">
            <a:extLst>
              <a:ext uri="{FF2B5EF4-FFF2-40B4-BE49-F238E27FC236}">
                <a16:creationId xmlns:a16="http://schemas.microsoft.com/office/drawing/2014/main" id="{F50EBBF3-BD77-5A4A-9B0C-A6FA6155F404}"/>
              </a:ext>
            </a:extLst>
          </p:cNvPr>
          <p:cNvPicPr>
            <a:picLocks noChangeAspect="1"/>
          </p:cNvPicPr>
          <p:nvPr/>
        </p:nvPicPr>
        <p:blipFill>
          <a:blip r:embed="rId3"/>
          <a:stretch>
            <a:fillRect/>
          </a:stretch>
        </p:blipFill>
        <p:spPr>
          <a:xfrm>
            <a:off x="3579489" y="1272702"/>
            <a:ext cx="1918951" cy="392343"/>
          </a:xfrm>
          <a:prstGeom prst="rect">
            <a:avLst/>
          </a:prstGeom>
        </p:spPr>
      </p:pic>
      <p:pic>
        <p:nvPicPr>
          <p:cNvPr id="8" name="Picture 7" descr="Logo&#10;&#10;Description automatically generated">
            <a:extLst>
              <a:ext uri="{FF2B5EF4-FFF2-40B4-BE49-F238E27FC236}">
                <a16:creationId xmlns:a16="http://schemas.microsoft.com/office/drawing/2014/main" id="{FE5B4665-E0FC-7648-A765-EF224D855DD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38982" y="1932715"/>
            <a:ext cx="929998" cy="929998"/>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7036CF0-7BD6-0643-81D9-FABE9421B4D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407023" y="2062067"/>
            <a:ext cx="1488943" cy="754437"/>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7A6ED7B1-C7D7-8248-BAD1-E692F3620A8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99871" y="2048722"/>
            <a:ext cx="2598404" cy="525316"/>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DEF63000-234B-B84B-A47D-DD68AB27AE77}"/>
              </a:ext>
            </a:extLst>
          </p:cNvPr>
          <p:cNvPicPr>
            <a:picLocks noChangeAspect="1"/>
          </p:cNvPicPr>
          <p:nvPr/>
        </p:nvPicPr>
        <p:blipFill>
          <a:blip r:embed="rId7"/>
          <a:stretch>
            <a:fillRect/>
          </a:stretch>
        </p:blipFill>
        <p:spPr>
          <a:xfrm>
            <a:off x="2113371" y="3976552"/>
            <a:ext cx="1262713" cy="466001"/>
          </a:xfrm>
          <a:prstGeom prst="rect">
            <a:avLst/>
          </a:prstGeom>
        </p:spPr>
      </p:pic>
      <p:pic>
        <p:nvPicPr>
          <p:cNvPr id="12" name="Picture 11" descr="Logo, company name&#10;&#10;Description automatically generated">
            <a:extLst>
              <a:ext uri="{FF2B5EF4-FFF2-40B4-BE49-F238E27FC236}">
                <a16:creationId xmlns:a16="http://schemas.microsoft.com/office/drawing/2014/main" id="{B8FF94C3-DF66-7749-88F3-A65F25169DAA}"/>
              </a:ext>
            </a:extLst>
          </p:cNvPr>
          <p:cNvPicPr>
            <a:picLocks noChangeAspect="1"/>
          </p:cNvPicPr>
          <p:nvPr/>
        </p:nvPicPr>
        <p:blipFill>
          <a:blip r:embed="rId8"/>
          <a:stretch>
            <a:fillRect/>
          </a:stretch>
        </p:blipFill>
        <p:spPr>
          <a:xfrm>
            <a:off x="5735596" y="3039514"/>
            <a:ext cx="1314488" cy="473465"/>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D7419655-0E34-2D47-AC8E-8DC928BE15F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219532" y="3172702"/>
            <a:ext cx="1314488" cy="337495"/>
          </a:xfrm>
          <a:prstGeom prst="rect">
            <a:avLst/>
          </a:prstGeom>
        </p:spPr>
      </p:pic>
      <p:pic>
        <p:nvPicPr>
          <p:cNvPr id="14" name="Picture 13" descr="Text&#10;&#10;Description automatically generated">
            <a:extLst>
              <a:ext uri="{FF2B5EF4-FFF2-40B4-BE49-F238E27FC236}">
                <a16:creationId xmlns:a16="http://schemas.microsoft.com/office/drawing/2014/main" id="{4B2E7B47-38F5-C84D-B95E-582C7FF1D580}"/>
              </a:ext>
            </a:extLst>
          </p:cNvPr>
          <p:cNvPicPr>
            <a:picLocks noChangeAspect="1"/>
          </p:cNvPicPr>
          <p:nvPr/>
        </p:nvPicPr>
        <p:blipFill>
          <a:blip r:embed="rId10"/>
          <a:stretch>
            <a:fillRect/>
          </a:stretch>
        </p:blipFill>
        <p:spPr>
          <a:xfrm>
            <a:off x="4793874" y="2957715"/>
            <a:ext cx="688051" cy="689148"/>
          </a:xfrm>
          <a:prstGeom prst="rect">
            <a:avLst/>
          </a:prstGeom>
        </p:spPr>
      </p:pic>
      <p:pic>
        <p:nvPicPr>
          <p:cNvPr id="15" name="Picture 14" descr="Logo, company name&#10;&#10;Description automatically generated">
            <a:extLst>
              <a:ext uri="{FF2B5EF4-FFF2-40B4-BE49-F238E27FC236}">
                <a16:creationId xmlns:a16="http://schemas.microsoft.com/office/drawing/2014/main" id="{5D867EA0-1D45-5C4D-BB37-9C4C4EF48A80}"/>
              </a:ext>
            </a:extLst>
          </p:cNvPr>
          <p:cNvPicPr>
            <a:picLocks noChangeAspect="1"/>
          </p:cNvPicPr>
          <p:nvPr/>
        </p:nvPicPr>
        <p:blipFill>
          <a:blip r:embed="rId11"/>
          <a:stretch>
            <a:fillRect/>
          </a:stretch>
        </p:blipFill>
        <p:spPr>
          <a:xfrm>
            <a:off x="7294950" y="2939323"/>
            <a:ext cx="650100" cy="650100"/>
          </a:xfrm>
          <a:prstGeom prst="rect">
            <a:avLst/>
          </a:prstGeom>
        </p:spPr>
      </p:pic>
      <p:pic>
        <p:nvPicPr>
          <p:cNvPr id="16" name="Picture 15">
            <a:extLst>
              <a:ext uri="{FF2B5EF4-FFF2-40B4-BE49-F238E27FC236}">
                <a16:creationId xmlns:a16="http://schemas.microsoft.com/office/drawing/2014/main" id="{8A8619E2-938F-474B-812A-FEDDDE30963F}"/>
              </a:ext>
            </a:extLst>
          </p:cNvPr>
          <p:cNvPicPr>
            <a:picLocks noChangeAspect="1"/>
          </p:cNvPicPr>
          <p:nvPr/>
        </p:nvPicPr>
        <p:blipFill>
          <a:blip r:embed="rId12"/>
          <a:stretch>
            <a:fillRect/>
          </a:stretch>
        </p:blipFill>
        <p:spPr>
          <a:xfrm>
            <a:off x="3755717" y="4013515"/>
            <a:ext cx="1348824" cy="334546"/>
          </a:xfrm>
          <a:prstGeom prst="rect">
            <a:avLst/>
          </a:prstGeom>
        </p:spPr>
      </p:pic>
      <p:pic>
        <p:nvPicPr>
          <p:cNvPr id="17" name="Picture 5" descr="A picture containing icon&#10;&#10;Description automatically generated">
            <a:extLst>
              <a:ext uri="{FF2B5EF4-FFF2-40B4-BE49-F238E27FC236}">
                <a16:creationId xmlns:a16="http://schemas.microsoft.com/office/drawing/2014/main" id="{6ED90D70-21F8-DE4D-B956-A18FE7BE3D96}"/>
              </a:ext>
            </a:extLst>
          </p:cNvPr>
          <p:cNvPicPr>
            <a:picLocks noChangeAspect="1"/>
          </p:cNvPicPr>
          <p:nvPr/>
        </p:nvPicPr>
        <p:blipFill>
          <a:blip r:embed="rId13"/>
          <a:stretch>
            <a:fillRect/>
          </a:stretch>
        </p:blipFill>
        <p:spPr>
          <a:xfrm>
            <a:off x="5692857" y="3871523"/>
            <a:ext cx="1399967" cy="619207"/>
          </a:xfrm>
          <a:prstGeom prst="rect">
            <a:avLst/>
          </a:prstGeom>
        </p:spPr>
      </p:pic>
      <p:sp>
        <p:nvSpPr>
          <p:cNvPr id="18" name="Slide Number Placeholder 17">
            <a:extLst>
              <a:ext uri="{FF2B5EF4-FFF2-40B4-BE49-F238E27FC236}">
                <a16:creationId xmlns:a16="http://schemas.microsoft.com/office/drawing/2014/main" id="{F5C0CBDA-86E9-C543-9760-D6C372FB64EC}"/>
              </a:ext>
            </a:extLst>
          </p:cNvPr>
          <p:cNvSpPr>
            <a:spLocks noGrp="1"/>
          </p:cNvSpPr>
          <p:nvPr>
            <p:ph type="sldNum" sz="quarter" idx="12"/>
          </p:nvPr>
        </p:nvSpPr>
        <p:spPr/>
        <p:txBody>
          <a:bodyPr/>
          <a:lstStyle/>
          <a:p>
            <a:fld id="{CC7697F5-3DCA-0A4F-B9EA-FEC2794BD1A6}" type="slidenum">
              <a:rPr lang="en-US" smtClean="0"/>
              <a:t>9</a:t>
            </a:fld>
            <a:endParaRPr lang="en-US"/>
          </a:p>
        </p:txBody>
      </p:sp>
      <p:pic>
        <p:nvPicPr>
          <p:cNvPr id="2054" name="Picture 6" descr="UI CNG SCG EnergizeCT">
            <a:extLst>
              <a:ext uri="{FF2B5EF4-FFF2-40B4-BE49-F238E27FC236}">
                <a16:creationId xmlns:a16="http://schemas.microsoft.com/office/drawing/2014/main" id="{24E9B8E2-20D5-7147-A1A1-1379372B9618}"/>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a:stretch/>
        </p:blipFill>
        <p:spPr bwMode="auto">
          <a:xfrm>
            <a:off x="1129553" y="976801"/>
            <a:ext cx="1916275" cy="8361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213717D-A02F-3E4E-BBC2-4C4C1E29BC37}"/>
              </a:ext>
            </a:extLst>
          </p:cNvPr>
          <p:cNvPicPr>
            <a:picLocks noChangeAspect="1"/>
          </p:cNvPicPr>
          <p:nvPr/>
        </p:nvPicPr>
        <p:blipFill>
          <a:blip r:embed="rId15"/>
          <a:stretch>
            <a:fillRect/>
          </a:stretch>
        </p:blipFill>
        <p:spPr>
          <a:xfrm>
            <a:off x="1223223" y="3010464"/>
            <a:ext cx="1655905" cy="774062"/>
          </a:xfrm>
          <a:prstGeom prst="rect">
            <a:avLst/>
          </a:prstGeom>
        </p:spPr>
      </p:pic>
    </p:spTree>
    <p:extLst>
      <p:ext uri="{BB962C8B-B14F-4D97-AF65-F5344CB8AC3E}">
        <p14:creationId xmlns:p14="http://schemas.microsoft.com/office/powerpoint/2010/main" val="29058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53d4a52-b02b-4288-ac22-2ab08b207fc5">
      <Terms xmlns="http://schemas.microsoft.com/office/infopath/2007/PartnerControls"/>
    </lcf76f155ced4ddcb4097134ff3c332f>
    <TaxCatchAll xmlns="b724f0c9-f7c7-4a8d-92a0-51911f58933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38D56377BB3F4591EA223DBA54ADA3" ma:contentTypeVersion="15" ma:contentTypeDescription="Create a new document." ma:contentTypeScope="" ma:versionID="bee274eeee6faed9cb46adc1b42a037e">
  <xsd:schema xmlns:xsd="http://www.w3.org/2001/XMLSchema" xmlns:xs="http://www.w3.org/2001/XMLSchema" xmlns:p="http://schemas.microsoft.com/office/2006/metadata/properties" xmlns:ns2="c53d4a52-b02b-4288-ac22-2ab08b207fc5" xmlns:ns3="b724f0c9-f7c7-4a8d-92a0-51911f58933f" targetNamespace="http://schemas.microsoft.com/office/2006/metadata/properties" ma:root="true" ma:fieldsID="f9659135fd3ec9e4b54ae3d52d2b935f" ns2:_="" ns3:_="">
    <xsd:import namespace="c53d4a52-b02b-4288-ac22-2ab08b207fc5"/>
    <xsd:import namespace="b724f0c9-f7c7-4a8d-92a0-51911f58933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d4a52-b02b-4288-ac22-2ab08b207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724f0c9-f7c7-4a8d-92a0-51911f58933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5280163-636b-4704-aa27-7d9d7adba5e2}" ma:internalName="TaxCatchAll" ma:showField="CatchAllData" ma:web="b724f0c9-f7c7-4a8d-92a0-51911f58933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elements/1.1/"/>
    <ds:schemaRef ds:uri="http://schemas.microsoft.com/office/2006/metadata/properties"/>
    <ds:schemaRef ds:uri="http://schemas.microsoft.com/office/2006/documentManagement/types"/>
    <ds:schemaRef ds:uri="http://purl.org/dc/terms/"/>
    <ds:schemaRef ds:uri="6959578e-5670-49ac-968f-288929f1e735"/>
    <ds:schemaRef ds:uri="http://schemas.microsoft.com/office/infopath/2007/PartnerControls"/>
    <ds:schemaRef ds:uri="http://schemas.openxmlformats.org/package/2006/metadata/core-properties"/>
    <ds:schemaRef ds:uri="fc62fea6-4aa8-4d7e-8185-cec6c3376f43"/>
    <ds:schemaRef ds:uri="http://www.w3.org/XML/1998/namespace"/>
    <ds:schemaRef ds:uri="http://purl.org/dc/dcmitype/"/>
  </ds:schemaRefs>
</ds:datastoreItem>
</file>

<file path=customXml/itemProps2.xml><?xml version="1.0" encoding="utf-8"?>
<ds:datastoreItem xmlns:ds="http://schemas.openxmlformats.org/officeDocument/2006/customXml" ds:itemID="{8A4D7A0A-A835-425C-8BAD-E72677ED6A4B}"/>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blue-template.potx</Template>
  <TotalTime>4684</TotalTime>
  <Words>2090</Words>
  <Application>Microsoft Office PowerPoint</Application>
  <PresentationFormat>On-screen Show (16:9)</PresentationFormat>
  <Paragraphs>363</Paragraphs>
  <Slides>25</Slides>
  <Notes>18</Notes>
  <HiddenSlides>2</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blue-template</vt:lpstr>
      <vt:lpstr>1_Custom Design</vt:lpstr>
      <vt:lpstr>Custom Design</vt:lpstr>
      <vt:lpstr>Southern New England Industrial Assessment Center  at the  University of Connecticut and the University of New Haven </vt:lpstr>
      <vt:lpstr>PowerPoint Presentation</vt:lpstr>
      <vt:lpstr>IAC Program Overview</vt:lpstr>
      <vt:lpstr>PowerPoint Presentation</vt:lpstr>
      <vt:lpstr>Mission and Goals</vt:lpstr>
      <vt:lpstr>PowerPoint Presentation</vt:lpstr>
      <vt:lpstr>Meet Our Team of Experts </vt:lpstr>
      <vt:lpstr>Meet the Team: Students &amp; Staff</vt:lpstr>
      <vt:lpstr>IAC Partnership</vt:lpstr>
      <vt:lpstr>Equipment</vt:lpstr>
      <vt:lpstr>PowerPoint Presentation</vt:lpstr>
      <vt:lpstr>How to Get Involved: Eligibility</vt:lpstr>
      <vt:lpstr>PowerPoint Presentation</vt:lpstr>
      <vt:lpstr>Our Process</vt:lpstr>
      <vt:lpstr>Our Process</vt:lpstr>
      <vt:lpstr>Process: Day of the Assessment</vt:lpstr>
      <vt:lpstr>Process: Post Assessment Activities</vt:lpstr>
      <vt:lpstr>Implementation</vt:lpstr>
      <vt:lpstr>Reporting and Confidentiality</vt:lpstr>
      <vt:lpstr>Reporting &amp; Confidentiality </vt:lpstr>
      <vt:lpstr>PowerPoint Presentation</vt:lpstr>
      <vt:lpstr>Value of working with IAC</vt:lpstr>
      <vt:lpstr>Infrastructure Investment &amp; Job’s Act</vt:lpstr>
      <vt:lpstr>How to sign-up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Zhang, Liang</cp:lastModifiedBy>
  <cp:revision>193</cp:revision>
  <cp:lastPrinted>2020-01-30T19:13:14Z</cp:lastPrinted>
  <dcterms:created xsi:type="dcterms:W3CDTF">2010-04-12T23:12:02Z</dcterms:created>
  <dcterms:modified xsi:type="dcterms:W3CDTF">2022-06-23T18:30:49Z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0x010100B738D56377BB3F4591EA223DBA54ADA3</vt:lpwstr>
  </property>
  <property fmtid="{D5CDD505-2E9C-101B-9397-08002B2CF9AE}" pid="3" name="MediaServiceImageTags">
    <vt:lpwstr/>
  </property>
</Properties>
</file>